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notesMasterIdLst>
    <p:notesMasterId r:id="rId20"/>
  </p:notesMasterIdLst>
  <p:sldIdLst>
    <p:sldId id="1993219699" r:id="rId2"/>
    <p:sldId id="1993219825" r:id="rId3"/>
    <p:sldId id="1993219826" r:id="rId4"/>
    <p:sldId id="1993219918" r:id="rId5"/>
    <p:sldId id="501" r:id="rId6"/>
    <p:sldId id="502" r:id="rId7"/>
    <p:sldId id="1993219839" r:id="rId8"/>
    <p:sldId id="1993219853" r:id="rId9"/>
    <p:sldId id="1993219854" r:id="rId10"/>
    <p:sldId id="1993219863" r:id="rId11"/>
    <p:sldId id="1993219864" r:id="rId12"/>
    <p:sldId id="1993219872" r:id="rId13"/>
    <p:sldId id="1993219869" r:id="rId14"/>
    <p:sldId id="1993219873" r:id="rId15"/>
    <p:sldId id="1993219874" r:id="rId16"/>
    <p:sldId id="1993219876" r:id="rId17"/>
    <p:sldId id="1993219877" r:id="rId18"/>
    <p:sldId id="199321991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09CBDFA4-820A-4863-86AE-D054E360DF4E}">
          <p14:sldIdLst>
            <p14:sldId id="1993219699"/>
            <p14:sldId id="1993219825"/>
            <p14:sldId id="1993219826"/>
            <p14:sldId id="1993219918"/>
            <p14:sldId id="501"/>
            <p14:sldId id="502"/>
            <p14:sldId id="1993219839"/>
            <p14:sldId id="1993219853"/>
            <p14:sldId id="1993219854"/>
            <p14:sldId id="1993219863"/>
            <p14:sldId id="1993219864"/>
            <p14:sldId id="1993219872"/>
            <p14:sldId id="1993219869"/>
            <p14:sldId id="1993219873"/>
            <p14:sldId id="1993219874"/>
            <p14:sldId id="1993219876"/>
            <p14:sldId id="1993219877"/>
            <p14:sldId id="1993219919"/>
          </p14:sldIdLst>
        </p14:section>
      </p14:sectionLst>
    </p:ext>
    <p:ext uri="{EFAFB233-063F-42B5-8137-9DF3F51BA10A}">
      <p15:sldGuideLst xmlns:p15="http://schemas.microsoft.com/office/powerpoint/2012/main">
        <p15:guide id="1" orient="horz" pos="1049" userDrawn="1">
          <p15:clr>
            <a:srgbClr val="A4A3A4"/>
          </p15:clr>
        </p15:guide>
        <p15:guide id="2" pos="3840" userDrawn="1">
          <p15:clr>
            <a:srgbClr val="A4A3A4"/>
          </p15:clr>
        </p15:guide>
        <p15:guide id="3" orient="horz" pos="3838" userDrawn="1">
          <p15:clr>
            <a:srgbClr val="A4A3A4"/>
          </p15:clr>
        </p15:guide>
        <p15:guide id="4" orient="horz" pos="527" userDrawn="1">
          <p15:clr>
            <a:srgbClr val="A4A3A4"/>
          </p15:clr>
        </p15:guide>
        <p15:guide id="5" pos="7106" userDrawn="1">
          <p15:clr>
            <a:srgbClr val="A4A3A4"/>
          </p15:clr>
        </p15:guide>
        <p15:guide id="6" pos="597" userDrawn="1">
          <p15:clr>
            <a:srgbClr val="A4A3A4"/>
          </p15:clr>
        </p15:guide>
        <p15:guide id="7" pos="325" userDrawn="1">
          <p15:clr>
            <a:srgbClr val="A4A3A4"/>
          </p15:clr>
        </p15:guide>
        <p15:guide id="8" pos="7401" userDrawn="1">
          <p15:clr>
            <a:srgbClr val="A4A3A4"/>
          </p15:clr>
        </p15:guide>
        <p15:guide id="9" orient="horz"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Shelton" initials="LS" lastIdx="1" clrIdx="0">
    <p:extLst>
      <p:ext uri="{19B8F6BF-5375-455C-9EA6-DF929625EA0E}">
        <p15:presenceInfo xmlns:p15="http://schemas.microsoft.com/office/powerpoint/2012/main" userId="S::npeu0383@ox.ac.uk::71a2827c-b51b-4fa1-b9d2-ec4b3c069e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634"/>
    <a:srgbClr val="FFF7F9"/>
    <a:srgbClr val="F3E1E1"/>
    <a:srgbClr val="CC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69" autoAdjust="0"/>
    <p:restoredTop sz="91103" autoAdjust="0"/>
  </p:normalViewPr>
  <p:slideViewPr>
    <p:cSldViewPr snapToGrid="0">
      <p:cViewPr varScale="1">
        <p:scale>
          <a:sx n="62" d="100"/>
          <a:sy n="62" d="100"/>
        </p:scale>
        <p:origin x="53" y="278"/>
      </p:cViewPr>
      <p:guideLst>
        <p:guide orient="horz" pos="1049"/>
        <p:guide pos="3840"/>
        <p:guide orient="horz" pos="3838"/>
        <p:guide orient="horz" pos="527"/>
        <p:guide pos="7106"/>
        <p:guide pos="597"/>
        <p:guide pos="325"/>
        <p:guide pos="7401"/>
        <p:guide orient="horz"/>
      </p:guideLst>
    </p:cSldViewPr>
  </p:slideViewPr>
  <p:notesTextViewPr>
    <p:cViewPr>
      <p:scale>
        <a:sx n="300" d="100"/>
        <a:sy n="3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ndph\K\NPEUDATA\MBRRACE\Allison\MBRRACE%20Reports\Maternal%20Report\2025%20Report\Coding%20and%20analysis%202025\Chapter%20analysis\Psychiatric\Timing%20of%20psych%20deaths%202025%2015.04.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587492650278895E-2"/>
          <c:y val="3.4688157929695519E-2"/>
          <c:w val="0.87918681115447761"/>
          <c:h val="0.85751584618123611"/>
        </c:manualLayout>
      </c:layout>
      <c:barChart>
        <c:barDir val="col"/>
        <c:grouping val="stacked"/>
        <c:varyColors val="0"/>
        <c:ser>
          <c:idx val="1"/>
          <c:order val="0"/>
          <c:tx>
            <c:strRef>
              <c:f>Suicide!$B$4</c:f>
              <c:strCache>
                <c:ptCount val="1"/>
                <c:pt idx="0">
                  <c:v>Suicide after known loss</c:v>
                </c:pt>
              </c:strCache>
            </c:strRef>
          </c:tx>
          <c:spPr>
            <a:pattFill prst="wdUpDiag">
              <a:fgClr>
                <a:srgbClr val="7030A0"/>
              </a:fgClr>
              <a:bgClr>
                <a:schemeClr val="bg1"/>
              </a:bgClr>
            </a:pattFill>
            <a:ln>
              <a:solidFill>
                <a:srgbClr val="7030A0"/>
              </a:solidFill>
            </a:ln>
            <a:effectLst/>
          </c:spPr>
          <c:invertIfNegative val="0"/>
          <c:cat>
            <c:strRef>
              <c:f>Suicide!$A$5:$A$12</c:f>
              <c:strCache>
                <c:ptCount val="7"/>
                <c:pt idx="0">
                  <c:v>Antenatal Trimester 1</c:v>
                </c:pt>
                <c:pt idx="1">
                  <c:v>Antenatal Trimester 2</c:v>
                </c:pt>
                <c:pt idx="2">
                  <c:v>Antenatal Trimester 3</c:v>
                </c:pt>
                <c:pt idx="3">
                  <c:v>Postnatal 0-3 months</c:v>
                </c:pt>
                <c:pt idx="4">
                  <c:v>Postnatal 3-6 months</c:v>
                </c:pt>
                <c:pt idx="5">
                  <c:v>Postnatal 6-9 months</c:v>
                </c:pt>
                <c:pt idx="6">
                  <c:v>Postnatal 9-12 months</c:v>
                </c:pt>
              </c:strCache>
            </c:strRef>
          </c:cat>
          <c:val>
            <c:numRef>
              <c:f>Suicide!$B$5:$B$12</c:f>
              <c:numCache>
                <c:formatCode>General</c:formatCode>
                <c:ptCount val="7"/>
                <c:pt idx="0">
                  <c:v>0</c:v>
                </c:pt>
                <c:pt idx="1">
                  <c:v>0</c:v>
                </c:pt>
                <c:pt idx="2">
                  <c:v>0</c:v>
                </c:pt>
                <c:pt idx="3">
                  <c:v>13</c:v>
                </c:pt>
                <c:pt idx="4">
                  <c:v>8</c:v>
                </c:pt>
                <c:pt idx="5">
                  <c:v>9</c:v>
                </c:pt>
                <c:pt idx="6">
                  <c:v>8</c:v>
                </c:pt>
              </c:numCache>
            </c:numRef>
          </c:val>
          <c:extLst>
            <c:ext xmlns:c16="http://schemas.microsoft.com/office/drawing/2014/chart" uri="{C3380CC4-5D6E-409C-BE32-E72D297353CC}">
              <c16:uniqueId val="{00000000-EFBF-4D73-8158-7D047554874F}"/>
            </c:ext>
          </c:extLst>
        </c:ser>
        <c:ser>
          <c:idx val="0"/>
          <c:order val="1"/>
          <c:tx>
            <c:strRef>
              <c:f>Suicide!$C$4</c:f>
              <c:strCache>
                <c:ptCount val="1"/>
                <c:pt idx="0">
                  <c:v>Suicide after no known loss</c:v>
                </c:pt>
              </c:strCache>
            </c:strRef>
          </c:tx>
          <c:spPr>
            <a:solidFill>
              <a:srgbClr val="7030A0"/>
            </a:solidFill>
            <a:ln>
              <a:solidFill>
                <a:srgbClr val="7030A0"/>
              </a:solidFill>
            </a:ln>
            <a:effectLst/>
          </c:spPr>
          <c:invertIfNegative val="0"/>
          <c:cat>
            <c:strRef>
              <c:f>Suicide!$A$5:$A$12</c:f>
              <c:strCache>
                <c:ptCount val="7"/>
                <c:pt idx="0">
                  <c:v>Antenatal Trimester 1</c:v>
                </c:pt>
                <c:pt idx="1">
                  <c:v>Antenatal Trimester 2</c:v>
                </c:pt>
                <c:pt idx="2">
                  <c:v>Antenatal Trimester 3</c:v>
                </c:pt>
                <c:pt idx="3">
                  <c:v>Postnatal 0-3 months</c:v>
                </c:pt>
                <c:pt idx="4">
                  <c:v>Postnatal 3-6 months</c:v>
                </c:pt>
                <c:pt idx="5">
                  <c:v>Postnatal 6-9 months</c:v>
                </c:pt>
                <c:pt idx="6">
                  <c:v>Postnatal 9-12 months</c:v>
                </c:pt>
              </c:strCache>
            </c:strRef>
          </c:cat>
          <c:val>
            <c:numRef>
              <c:f>Suicide!$C$5:$C$12</c:f>
              <c:numCache>
                <c:formatCode>General</c:formatCode>
                <c:ptCount val="7"/>
                <c:pt idx="0">
                  <c:v>2</c:v>
                </c:pt>
                <c:pt idx="1">
                  <c:v>2</c:v>
                </c:pt>
                <c:pt idx="2">
                  <c:v>7</c:v>
                </c:pt>
                <c:pt idx="3">
                  <c:v>9</c:v>
                </c:pt>
                <c:pt idx="4">
                  <c:v>8</c:v>
                </c:pt>
                <c:pt idx="5">
                  <c:v>11</c:v>
                </c:pt>
                <c:pt idx="6">
                  <c:v>11</c:v>
                </c:pt>
              </c:numCache>
            </c:numRef>
          </c:val>
          <c:extLst>
            <c:ext xmlns:c16="http://schemas.microsoft.com/office/drawing/2014/chart" uri="{C3380CC4-5D6E-409C-BE32-E72D297353CC}">
              <c16:uniqueId val="{00000001-EFBF-4D73-8158-7D047554874F}"/>
            </c:ext>
          </c:extLst>
        </c:ser>
        <c:dLbls>
          <c:showLegendKey val="0"/>
          <c:showVal val="0"/>
          <c:showCatName val="0"/>
          <c:showSerName val="0"/>
          <c:showPercent val="0"/>
          <c:showBubbleSize val="0"/>
        </c:dLbls>
        <c:gapWidth val="150"/>
        <c:overlap val="100"/>
        <c:axId val="408847272"/>
        <c:axId val="408846944"/>
      </c:barChart>
      <c:catAx>
        <c:axId val="408847272"/>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846944"/>
        <c:crosses val="autoZero"/>
        <c:auto val="1"/>
        <c:lblAlgn val="ctr"/>
        <c:lblOffset val="100"/>
        <c:noMultiLvlLbl val="0"/>
      </c:catAx>
      <c:valAx>
        <c:axId val="40884694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baseline="0"/>
                  <a:t>Number of women who died</a:t>
                </a:r>
                <a:endParaRPr lang="en-GB" b="1"/>
              </a:p>
            </c:rich>
          </c:tx>
          <c:layout>
            <c:manualLayout>
              <c:xMode val="edge"/>
              <c:yMode val="edge"/>
              <c:x val="1.805283424437888E-3"/>
              <c:y val="0.2666237991644687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847272"/>
        <c:crosses val="autoZero"/>
        <c:crossBetween val="between"/>
      </c:valAx>
      <c:spPr>
        <a:noFill/>
        <a:ln>
          <a:noFill/>
        </a:ln>
        <a:effectLst/>
      </c:spPr>
    </c:plotArea>
    <c:legend>
      <c:legendPos val="r"/>
      <c:layout>
        <c:manualLayout>
          <c:xMode val="edge"/>
          <c:yMode val="edge"/>
          <c:x val="9.1264954610565108E-2"/>
          <c:y val="5.4411860679577206E-2"/>
          <c:w val="0.28597106172718884"/>
          <c:h val="0.10643032038002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40255993469984E-2"/>
          <c:y val="4.9217002237136466E-2"/>
          <c:w val="0.8730719920063611"/>
          <c:h val="0.83512744580396847"/>
        </c:manualLayout>
      </c:layout>
      <c:barChart>
        <c:barDir val="col"/>
        <c:grouping val="stacked"/>
        <c:varyColors val="0"/>
        <c:ser>
          <c:idx val="1"/>
          <c:order val="0"/>
          <c:tx>
            <c:strRef>
              <c:f>'Substance misuse'!$B$4</c:f>
              <c:strCache>
                <c:ptCount val="1"/>
                <c:pt idx="0">
                  <c:v>Death after known loss</c:v>
                </c:pt>
              </c:strCache>
            </c:strRef>
          </c:tx>
          <c:spPr>
            <a:pattFill prst="wdUpDiag">
              <a:fgClr>
                <a:srgbClr val="7030A0"/>
              </a:fgClr>
              <a:bgClr>
                <a:schemeClr val="bg1"/>
              </a:bgClr>
            </a:pattFill>
            <a:ln>
              <a:solidFill>
                <a:srgbClr val="7030A0"/>
              </a:solidFill>
            </a:ln>
            <a:effectLst/>
          </c:spPr>
          <c:invertIfNegative val="0"/>
          <c:cat>
            <c:strRef>
              <c:f>Suicide!$A$5:$A$12</c:f>
              <c:strCache>
                <c:ptCount val="7"/>
                <c:pt idx="0">
                  <c:v>Antenatal Trimester 1</c:v>
                </c:pt>
                <c:pt idx="1">
                  <c:v>Antenatal Trimester 2</c:v>
                </c:pt>
                <c:pt idx="2">
                  <c:v>Antenatal Trimester 3</c:v>
                </c:pt>
                <c:pt idx="3">
                  <c:v>Postnatal 0-3 months</c:v>
                </c:pt>
                <c:pt idx="4">
                  <c:v>Postnatal 3-6 months</c:v>
                </c:pt>
                <c:pt idx="5">
                  <c:v>Postnatal 6-9 months</c:v>
                </c:pt>
                <c:pt idx="6">
                  <c:v>Postnatal 9-12 months</c:v>
                </c:pt>
              </c:strCache>
              <c:extLst/>
            </c:strRef>
          </c:cat>
          <c:val>
            <c:numRef>
              <c:f>'Substance misuse'!$B$5:$B$12</c:f>
              <c:numCache>
                <c:formatCode>General</c:formatCode>
                <c:ptCount val="7"/>
                <c:pt idx="0">
                  <c:v>0</c:v>
                </c:pt>
                <c:pt idx="1">
                  <c:v>0</c:v>
                </c:pt>
                <c:pt idx="2">
                  <c:v>0</c:v>
                </c:pt>
                <c:pt idx="3">
                  <c:v>16</c:v>
                </c:pt>
                <c:pt idx="4">
                  <c:v>7</c:v>
                </c:pt>
                <c:pt idx="5">
                  <c:v>13</c:v>
                </c:pt>
                <c:pt idx="6">
                  <c:v>10</c:v>
                </c:pt>
              </c:numCache>
              <c:extLst/>
            </c:numRef>
          </c:val>
          <c:extLst>
            <c:ext xmlns:c16="http://schemas.microsoft.com/office/drawing/2014/chart" uri="{C3380CC4-5D6E-409C-BE32-E72D297353CC}">
              <c16:uniqueId val="{00000000-E01D-4B28-B11B-5B4506564243}"/>
            </c:ext>
          </c:extLst>
        </c:ser>
        <c:ser>
          <c:idx val="0"/>
          <c:order val="1"/>
          <c:tx>
            <c:strRef>
              <c:f>'Substance misuse'!$C$4</c:f>
              <c:strCache>
                <c:ptCount val="1"/>
                <c:pt idx="0">
                  <c:v>Death after no known loss</c:v>
                </c:pt>
              </c:strCache>
            </c:strRef>
          </c:tx>
          <c:spPr>
            <a:solidFill>
              <a:srgbClr val="7030A0"/>
            </a:solidFill>
            <a:ln>
              <a:solidFill>
                <a:srgbClr val="7030A0"/>
              </a:solidFill>
            </a:ln>
            <a:effectLst/>
          </c:spPr>
          <c:invertIfNegative val="0"/>
          <c:cat>
            <c:strRef>
              <c:f>Suicide!$A$5:$A$12</c:f>
              <c:strCache>
                <c:ptCount val="7"/>
                <c:pt idx="0">
                  <c:v>Antenatal Trimester 1</c:v>
                </c:pt>
                <c:pt idx="1">
                  <c:v>Antenatal Trimester 2</c:v>
                </c:pt>
                <c:pt idx="2">
                  <c:v>Antenatal Trimester 3</c:v>
                </c:pt>
                <c:pt idx="3">
                  <c:v>Postnatal 0-3 months</c:v>
                </c:pt>
                <c:pt idx="4">
                  <c:v>Postnatal 3-6 months</c:v>
                </c:pt>
                <c:pt idx="5">
                  <c:v>Postnatal 6-9 months</c:v>
                </c:pt>
                <c:pt idx="6">
                  <c:v>Postnatal 9-12 months</c:v>
                </c:pt>
              </c:strCache>
              <c:extLst/>
            </c:strRef>
          </c:cat>
          <c:val>
            <c:numRef>
              <c:f>'Substance misuse'!$C$5:$C$12</c:f>
              <c:numCache>
                <c:formatCode>General</c:formatCode>
                <c:ptCount val="7"/>
                <c:pt idx="0">
                  <c:v>0</c:v>
                </c:pt>
                <c:pt idx="1">
                  <c:v>2</c:v>
                </c:pt>
                <c:pt idx="2">
                  <c:v>3</c:v>
                </c:pt>
                <c:pt idx="3">
                  <c:v>3</c:v>
                </c:pt>
                <c:pt idx="4">
                  <c:v>2</c:v>
                </c:pt>
                <c:pt idx="5">
                  <c:v>7</c:v>
                </c:pt>
                <c:pt idx="6">
                  <c:v>3</c:v>
                </c:pt>
              </c:numCache>
              <c:extLst/>
            </c:numRef>
          </c:val>
          <c:extLst>
            <c:ext xmlns:c16="http://schemas.microsoft.com/office/drawing/2014/chart" uri="{C3380CC4-5D6E-409C-BE32-E72D297353CC}">
              <c16:uniqueId val="{00000001-E01D-4B28-B11B-5B4506564243}"/>
            </c:ext>
          </c:extLst>
        </c:ser>
        <c:dLbls>
          <c:showLegendKey val="0"/>
          <c:showVal val="0"/>
          <c:showCatName val="0"/>
          <c:showSerName val="0"/>
          <c:showPercent val="0"/>
          <c:showBubbleSize val="0"/>
        </c:dLbls>
        <c:gapWidth val="150"/>
        <c:overlap val="100"/>
        <c:axId val="408847272"/>
        <c:axId val="408846944"/>
      </c:barChart>
      <c:catAx>
        <c:axId val="408847272"/>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846944"/>
        <c:crosses val="autoZero"/>
        <c:auto val="1"/>
        <c:lblAlgn val="ctr"/>
        <c:lblOffset val="100"/>
        <c:noMultiLvlLbl val="0"/>
      </c:catAx>
      <c:valAx>
        <c:axId val="40884694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baseline="0"/>
                  <a:t>Number of women who died</a:t>
                </a:r>
                <a:endParaRPr lang="en-GB" b="1"/>
              </a:p>
            </c:rich>
          </c:tx>
          <c:layout>
            <c:manualLayout>
              <c:xMode val="edge"/>
              <c:yMode val="edge"/>
              <c:x val="1.7316017316017316E-2"/>
              <c:y val="0.2890175270330894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847272"/>
        <c:crosses val="autoZero"/>
        <c:crossBetween val="between"/>
      </c:valAx>
      <c:spPr>
        <a:noFill/>
        <a:ln>
          <a:noFill/>
        </a:ln>
        <a:effectLst/>
      </c:spPr>
    </c:plotArea>
    <c:legend>
      <c:legendPos val="r"/>
      <c:layout>
        <c:manualLayout>
          <c:xMode val="edge"/>
          <c:yMode val="edge"/>
          <c:x val="9.2099618769373282E-2"/>
          <c:y val="7.5502921516088117E-2"/>
          <c:w val="0.33399365961151595"/>
          <c:h val="0.119681655307517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153581530464033"/>
          <c:y val="9.5757554115259408E-2"/>
          <c:w val="0.56398355545362655"/>
          <c:h val="0.79034430220032015"/>
        </c:manualLayout>
      </c:layout>
      <c:pieChart>
        <c:varyColors val="1"/>
        <c:ser>
          <c:idx val="2"/>
          <c:order val="0"/>
          <c:tx>
            <c:strRef>
              <c:f>'Figure 6'!$A$3</c:f>
              <c:strCache>
                <c:ptCount val="1"/>
                <c:pt idx="0">
                  <c:v>Cause of death 2021-23</c:v>
                </c:pt>
              </c:strCache>
            </c:strRef>
          </c:tx>
          <c:dPt>
            <c:idx val="0"/>
            <c:bubble3D val="0"/>
            <c:spPr>
              <a:solidFill>
                <a:schemeClr val="accent4">
                  <a:shade val="40000"/>
                </a:schemeClr>
              </a:solidFill>
              <a:ln w="19050">
                <a:solidFill>
                  <a:schemeClr val="lt1"/>
                </a:solidFill>
              </a:ln>
              <a:effectLst/>
            </c:spPr>
            <c:extLst>
              <c:ext xmlns:c16="http://schemas.microsoft.com/office/drawing/2014/chart" uri="{C3380CC4-5D6E-409C-BE32-E72D297353CC}">
                <c16:uniqueId val="{00000001-384F-438F-A9B2-E6B91521561D}"/>
              </c:ext>
            </c:extLst>
          </c:dPt>
          <c:dPt>
            <c:idx val="1"/>
            <c:bubble3D val="0"/>
            <c:spPr>
              <a:solidFill>
                <a:schemeClr val="accent4">
                  <a:shade val="50000"/>
                </a:schemeClr>
              </a:solidFill>
              <a:ln w="19050">
                <a:solidFill>
                  <a:schemeClr val="lt1"/>
                </a:solidFill>
              </a:ln>
              <a:effectLst/>
            </c:spPr>
            <c:extLst>
              <c:ext xmlns:c16="http://schemas.microsoft.com/office/drawing/2014/chart" uri="{C3380CC4-5D6E-409C-BE32-E72D297353CC}">
                <c16:uniqueId val="{00000003-384F-438F-A9B2-E6B91521561D}"/>
              </c:ext>
            </c:extLst>
          </c:dPt>
          <c:dPt>
            <c:idx val="2"/>
            <c:bubble3D val="0"/>
            <c:spPr>
              <a:solidFill>
                <a:schemeClr val="accent4">
                  <a:shade val="60000"/>
                </a:schemeClr>
              </a:solidFill>
              <a:ln w="19050">
                <a:solidFill>
                  <a:schemeClr val="lt1"/>
                </a:solidFill>
              </a:ln>
              <a:effectLst/>
            </c:spPr>
            <c:extLst>
              <c:ext xmlns:c16="http://schemas.microsoft.com/office/drawing/2014/chart" uri="{C3380CC4-5D6E-409C-BE32-E72D297353CC}">
                <c16:uniqueId val="{00000005-384F-438F-A9B2-E6B91521561D}"/>
              </c:ext>
            </c:extLst>
          </c:dPt>
          <c:dPt>
            <c:idx val="3"/>
            <c:bubble3D val="0"/>
            <c:spPr>
              <a:solidFill>
                <a:schemeClr val="accent4">
                  <a:shade val="70000"/>
                </a:schemeClr>
              </a:solidFill>
              <a:ln w="19050">
                <a:solidFill>
                  <a:schemeClr val="lt1"/>
                </a:solidFill>
              </a:ln>
              <a:effectLst/>
            </c:spPr>
            <c:extLst>
              <c:ext xmlns:c16="http://schemas.microsoft.com/office/drawing/2014/chart" uri="{C3380CC4-5D6E-409C-BE32-E72D297353CC}">
                <c16:uniqueId val="{00000007-384F-438F-A9B2-E6B91521561D}"/>
              </c:ext>
            </c:extLst>
          </c:dPt>
          <c:dPt>
            <c:idx val="4"/>
            <c:bubble3D val="0"/>
            <c:spPr>
              <a:solidFill>
                <a:schemeClr val="accent4">
                  <a:shade val="80000"/>
                </a:schemeClr>
              </a:solidFill>
              <a:ln w="19050">
                <a:solidFill>
                  <a:schemeClr val="lt1"/>
                </a:solidFill>
              </a:ln>
              <a:effectLst/>
            </c:spPr>
            <c:extLst>
              <c:ext xmlns:c16="http://schemas.microsoft.com/office/drawing/2014/chart" uri="{C3380CC4-5D6E-409C-BE32-E72D297353CC}">
                <c16:uniqueId val="{00000009-384F-438F-A9B2-E6B91521561D}"/>
              </c:ext>
            </c:extLst>
          </c:dPt>
          <c:dPt>
            <c:idx val="5"/>
            <c:bubble3D val="0"/>
            <c:spPr>
              <a:solidFill>
                <a:schemeClr val="accent4">
                  <a:shade val="90000"/>
                </a:schemeClr>
              </a:solidFill>
              <a:ln w="19050">
                <a:solidFill>
                  <a:schemeClr val="lt1"/>
                </a:solidFill>
              </a:ln>
              <a:effectLst/>
            </c:spPr>
            <c:extLst>
              <c:ext xmlns:c16="http://schemas.microsoft.com/office/drawing/2014/chart" uri="{C3380CC4-5D6E-409C-BE32-E72D297353CC}">
                <c16:uniqueId val="{0000000B-384F-438F-A9B2-E6B91521561D}"/>
              </c:ext>
            </c:extLst>
          </c:dPt>
          <c:dPt>
            <c:idx val="6"/>
            <c:bubble3D val="0"/>
            <c:spPr>
              <a:solidFill>
                <a:schemeClr val="accent4"/>
              </a:solidFill>
              <a:ln w="19050">
                <a:solidFill>
                  <a:schemeClr val="lt1"/>
                </a:solidFill>
              </a:ln>
              <a:effectLst/>
            </c:spPr>
            <c:extLst>
              <c:ext xmlns:c16="http://schemas.microsoft.com/office/drawing/2014/chart" uri="{C3380CC4-5D6E-409C-BE32-E72D297353CC}">
                <c16:uniqueId val="{0000000D-384F-438F-A9B2-E6B91521561D}"/>
              </c:ext>
            </c:extLst>
          </c:dPt>
          <c:dPt>
            <c:idx val="7"/>
            <c:bubble3D val="0"/>
            <c:explosion val="2"/>
            <c:spPr>
              <a:solidFill>
                <a:schemeClr val="accent4">
                  <a:tint val="90000"/>
                </a:schemeClr>
              </a:solidFill>
              <a:ln w="19050">
                <a:solidFill>
                  <a:schemeClr val="lt1"/>
                </a:solidFill>
              </a:ln>
              <a:effectLst/>
            </c:spPr>
            <c:extLst>
              <c:ext xmlns:c16="http://schemas.microsoft.com/office/drawing/2014/chart" uri="{C3380CC4-5D6E-409C-BE32-E72D297353CC}">
                <c16:uniqueId val="{0000000F-384F-438F-A9B2-E6B91521561D}"/>
              </c:ext>
            </c:extLst>
          </c:dPt>
          <c:dPt>
            <c:idx val="8"/>
            <c:bubble3D val="0"/>
            <c:spPr>
              <a:solidFill>
                <a:schemeClr val="accent4">
                  <a:tint val="80000"/>
                </a:schemeClr>
              </a:solidFill>
              <a:ln w="19050">
                <a:solidFill>
                  <a:schemeClr val="lt1"/>
                </a:solidFill>
              </a:ln>
              <a:effectLst/>
            </c:spPr>
            <c:extLst>
              <c:ext xmlns:c16="http://schemas.microsoft.com/office/drawing/2014/chart" uri="{C3380CC4-5D6E-409C-BE32-E72D297353CC}">
                <c16:uniqueId val="{00000011-384F-438F-A9B2-E6B91521561D}"/>
              </c:ext>
            </c:extLst>
          </c:dPt>
          <c:dPt>
            <c:idx val="9"/>
            <c:bubble3D val="0"/>
            <c:spPr>
              <a:solidFill>
                <a:schemeClr val="accent4">
                  <a:tint val="70000"/>
                </a:schemeClr>
              </a:solidFill>
              <a:ln w="19050">
                <a:solidFill>
                  <a:schemeClr val="lt1"/>
                </a:solidFill>
              </a:ln>
              <a:effectLst/>
            </c:spPr>
            <c:extLst>
              <c:ext xmlns:c16="http://schemas.microsoft.com/office/drawing/2014/chart" uri="{C3380CC4-5D6E-409C-BE32-E72D297353CC}">
                <c16:uniqueId val="{00000013-384F-438F-A9B2-E6B91521561D}"/>
              </c:ext>
            </c:extLst>
          </c:dPt>
          <c:dPt>
            <c:idx val="10"/>
            <c:bubble3D val="0"/>
            <c:spPr>
              <a:solidFill>
                <a:schemeClr val="accent4">
                  <a:tint val="60000"/>
                </a:schemeClr>
              </a:solidFill>
              <a:ln w="19050">
                <a:solidFill>
                  <a:schemeClr val="lt1"/>
                </a:solidFill>
              </a:ln>
              <a:effectLst/>
            </c:spPr>
            <c:extLst>
              <c:ext xmlns:c16="http://schemas.microsoft.com/office/drawing/2014/chart" uri="{C3380CC4-5D6E-409C-BE32-E72D297353CC}">
                <c16:uniqueId val="{00000015-384F-438F-A9B2-E6B91521561D}"/>
              </c:ext>
            </c:extLst>
          </c:dPt>
          <c:dPt>
            <c:idx val="11"/>
            <c:bubble3D val="0"/>
            <c:spPr>
              <a:solidFill>
                <a:schemeClr val="accent4">
                  <a:tint val="50000"/>
                </a:schemeClr>
              </a:solidFill>
              <a:ln w="19050">
                <a:solidFill>
                  <a:schemeClr val="lt1"/>
                </a:solidFill>
              </a:ln>
              <a:effectLst/>
            </c:spPr>
            <c:extLst>
              <c:ext xmlns:c16="http://schemas.microsoft.com/office/drawing/2014/chart" uri="{C3380CC4-5D6E-409C-BE32-E72D297353CC}">
                <c16:uniqueId val="{00000017-384F-438F-A9B2-E6B91521561D}"/>
              </c:ext>
            </c:extLst>
          </c:dPt>
          <c:dPt>
            <c:idx val="12"/>
            <c:bubble3D val="0"/>
            <c:spPr>
              <a:solidFill>
                <a:schemeClr val="accent4">
                  <a:tint val="40000"/>
                </a:schemeClr>
              </a:solidFill>
              <a:ln w="19050">
                <a:solidFill>
                  <a:schemeClr val="lt1"/>
                </a:solidFill>
              </a:ln>
              <a:effectLst/>
            </c:spPr>
            <c:extLst>
              <c:ext xmlns:c16="http://schemas.microsoft.com/office/drawing/2014/chart" uri="{C3380CC4-5D6E-409C-BE32-E72D297353CC}">
                <c16:uniqueId val="{00000019-384F-438F-A9B2-E6B91521561D}"/>
              </c:ext>
            </c:extLst>
          </c:dPt>
          <c:dLbls>
            <c:dLbl>
              <c:idx val="0"/>
              <c:layout>
                <c:manualLayout>
                  <c:x val="6.2568950725819472E-2"/>
                  <c:y val="9.4166324447539265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384F-438F-A9B2-E6B91521561D}"/>
                </c:ext>
              </c:extLst>
            </c:dLbl>
            <c:dLbl>
              <c:idx val="1"/>
              <c:layout>
                <c:manualLayout>
                  <c:x val="3.1240767153377452E-2"/>
                  <c:y val="5.568417366714176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384F-438F-A9B2-E6B91521561D}"/>
                </c:ext>
              </c:extLst>
            </c:dLbl>
            <c:dLbl>
              <c:idx val="2"/>
              <c:layout>
                <c:manualLayout>
                  <c:x val="-9.0618284364939027E-3"/>
                  <c:y val="4.587902702638360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384F-438F-A9B2-E6B91521561D}"/>
                </c:ext>
              </c:extLst>
            </c:dLbl>
            <c:dLbl>
              <c:idx val="3"/>
              <c:layout>
                <c:manualLayout>
                  <c:x val="4.7148705926322317E-2"/>
                  <c:y val="3.378149159926438E-4"/>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8334412081984894"/>
                      <c:h val="0.10870760202593724"/>
                    </c:manualLayout>
                  </c15:layout>
                </c:ext>
                <c:ext xmlns:c16="http://schemas.microsoft.com/office/drawing/2014/chart" uri="{C3380CC4-5D6E-409C-BE32-E72D297353CC}">
                  <c16:uniqueId val="{00000007-384F-438F-A9B2-E6B91521561D}"/>
                </c:ext>
              </c:extLst>
            </c:dLbl>
            <c:dLbl>
              <c:idx val="4"/>
              <c:layout>
                <c:manualLayout>
                  <c:x val="2.4174162695682458E-4"/>
                  <c:y val="2.110998030008153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384F-438F-A9B2-E6B91521561D}"/>
                </c:ext>
              </c:extLst>
            </c:dLbl>
            <c:dLbl>
              <c:idx val="5"/>
              <c:layout>
                <c:manualLayout>
                  <c:x val="-1.7884463471192321E-2"/>
                  <c:y val="3.5436522815600432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384F-438F-A9B2-E6B91521561D}"/>
                </c:ext>
              </c:extLst>
            </c:dLbl>
            <c:dLbl>
              <c:idx val="6"/>
              <c:layout>
                <c:manualLayout>
                  <c:x val="-1.0360234096951474E-2"/>
                  <c:y val="4.238041673362252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384F-438F-A9B2-E6B91521561D}"/>
                </c:ext>
              </c:extLst>
            </c:dLbl>
            <c:dLbl>
              <c:idx val="7"/>
              <c:layout>
                <c:manualLayout>
                  <c:x val="-7.5630133611939279E-2"/>
                  <c:y val="7.604882722992956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384F-438F-A9B2-E6B91521561D}"/>
                </c:ext>
              </c:extLst>
            </c:dLbl>
            <c:dLbl>
              <c:idx val="8"/>
              <c:layout>
                <c:manualLayout>
                  <c:x val="7.8485334964198609E-5"/>
                  <c:y val="6.4486701067128518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32854368932038841"/>
                      <c:h val="0.10870760202593724"/>
                    </c:manualLayout>
                  </c15:layout>
                </c:ext>
                <c:ext xmlns:c16="http://schemas.microsoft.com/office/drawing/2014/chart" uri="{C3380CC4-5D6E-409C-BE32-E72D297353CC}">
                  <c16:uniqueId val="{00000011-384F-438F-A9B2-E6B91521561D}"/>
                </c:ext>
              </c:extLst>
            </c:dLbl>
            <c:dLbl>
              <c:idx val="9"/>
              <c:layout>
                <c:manualLayout>
                  <c:x val="-0.17439324636712417"/>
                  <c:y val="-1.5046658276527405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384F-438F-A9B2-E6B91521561D}"/>
                </c:ext>
              </c:extLst>
            </c:dLbl>
            <c:dLbl>
              <c:idx val="12"/>
              <c:layout>
                <c:manualLayout>
                  <c:x val="0.31067961165048541"/>
                  <c:y val="-3.250188964474679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41423948220064727"/>
                      <c:h val="0.13907785336356765"/>
                    </c:manualLayout>
                  </c15:layout>
                </c:ext>
                <c:ext xmlns:c16="http://schemas.microsoft.com/office/drawing/2014/chart" uri="{C3380CC4-5D6E-409C-BE32-E72D297353CC}">
                  <c16:uniqueId val="{00000019-384F-438F-A9B2-E6B9152156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('Figure 6'!$A$4:$A$15,'Figure 6'!$A$17)</c:f>
              <c:strCache>
                <c:ptCount val="13"/>
                <c:pt idx="0">
                  <c:v>Suicide</c:v>
                </c:pt>
                <c:pt idx="1">
                  <c:v>Drug &amp; alcohol / others</c:v>
                </c:pt>
                <c:pt idx="2">
                  <c:v>Cardiac disease</c:v>
                </c:pt>
                <c:pt idx="3">
                  <c:v>Coincidental - malignancy</c:v>
                </c:pt>
                <c:pt idx="4">
                  <c:v>Other indirect deaths</c:v>
                </c:pt>
                <c:pt idx="5">
                  <c:v>Indirect - sepsis</c:v>
                </c:pt>
                <c:pt idx="6">
                  <c:v>Indirect - malignancy</c:v>
                </c:pt>
                <c:pt idx="7">
                  <c:v>Neurology</c:v>
                </c:pt>
                <c:pt idx="8">
                  <c:v>Thrombosis and thromboembolism</c:v>
                </c:pt>
                <c:pt idx="9">
                  <c:v>Accidental</c:v>
                </c:pt>
                <c:pt idx="10">
                  <c:v>Homicide</c:v>
                </c:pt>
                <c:pt idx="11">
                  <c:v>Unknown cause</c:v>
                </c:pt>
                <c:pt idx="12">
                  <c:v>Haemorrhage/early pregnancy death/ pregnancy related sepsis/ eclampsia/ pre-eclampsia</c:v>
                </c:pt>
              </c:strCache>
              <c:extLst/>
            </c:strRef>
          </c:cat>
          <c:val>
            <c:numRef>
              <c:f>('Figure 6'!$B$4:$B$15,'Figure 6'!$B$17)</c:f>
              <c:numCache>
                <c:formatCode>General</c:formatCode>
                <c:ptCount val="13"/>
                <c:pt idx="0">
                  <c:v>18</c:v>
                </c:pt>
                <c:pt idx="1">
                  <c:v>15</c:v>
                </c:pt>
                <c:pt idx="2">
                  <c:v>14</c:v>
                </c:pt>
                <c:pt idx="3">
                  <c:v>14</c:v>
                </c:pt>
                <c:pt idx="4">
                  <c:v>9</c:v>
                </c:pt>
                <c:pt idx="5">
                  <c:v>7</c:v>
                </c:pt>
                <c:pt idx="6">
                  <c:v>7</c:v>
                </c:pt>
                <c:pt idx="7">
                  <c:v>5</c:v>
                </c:pt>
                <c:pt idx="8">
                  <c:v>3</c:v>
                </c:pt>
                <c:pt idx="9">
                  <c:v>3</c:v>
                </c:pt>
                <c:pt idx="10">
                  <c:v>2</c:v>
                </c:pt>
                <c:pt idx="11">
                  <c:v>2</c:v>
                </c:pt>
                <c:pt idx="12">
                  <c:v>1</c:v>
                </c:pt>
              </c:numCache>
              <c:extLst/>
            </c:numRef>
          </c:val>
          <c:extLst>
            <c:ext xmlns:c16="http://schemas.microsoft.com/office/drawing/2014/chart" uri="{C3380CC4-5D6E-409C-BE32-E72D297353CC}">
              <c16:uniqueId val="{0000001A-384F-438F-A9B2-E6B91521561D}"/>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91F36-E6B9-4DBD-B70B-E306F75655A3}" type="datetimeFigureOut">
              <a:rPr lang="en-GB" smtClean="0"/>
              <a:t>01/10/2025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FFA1A-8914-48E8-A6C2-ECAD9B3BEB2C}" type="slidenum">
              <a:rPr lang="en-GB" smtClean="0"/>
              <a:t>‹#›</a:t>
            </a:fld>
            <a:endParaRPr lang="en-GB"/>
          </a:p>
        </p:txBody>
      </p:sp>
    </p:spTree>
    <p:extLst>
      <p:ext uri="{BB962C8B-B14F-4D97-AF65-F5344CB8AC3E}">
        <p14:creationId xmlns:p14="http://schemas.microsoft.com/office/powerpoint/2010/main" val="3092871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FFA1A-8914-48E8-A6C2-ECAD9B3BEB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89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FFA1A-8914-48E8-A6C2-ECAD9B3BEB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43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FFA1A-8914-48E8-A6C2-ECAD9B3BEB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11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FFA1A-8914-48E8-A6C2-ECAD9B3BEB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58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FFA1A-8914-48E8-A6C2-ECAD9B3BEB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102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FFA1A-8914-48E8-A6C2-ECAD9B3BEB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69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FFA1A-8914-48E8-A6C2-ECAD9B3BEB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299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FFA1A-8914-48E8-A6C2-ECAD9B3BEB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044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2237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028706"/>
            <a:ext cx="10972800" cy="1143000"/>
          </a:xfrm>
        </p:spPr>
        <p:txBody>
          <a:bodyPr/>
          <a:lstStyle>
            <a:lvl1pPr>
              <a:defRPr sz="20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2171706"/>
            <a:ext cx="10972800" cy="3954463"/>
          </a:xfr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5612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609600" y="1600206"/>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44920530"/>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rtl="0" eaLnBrk="1" fontAlgn="base" hangingPunct="1">
        <a:spcBef>
          <a:spcPct val="0"/>
        </a:spcBef>
        <a:spcAft>
          <a:spcPct val="0"/>
        </a:spcAft>
        <a:defRPr sz="4400">
          <a:solidFill>
            <a:schemeClr val="tx2"/>
          </a:solidFill>
          <a:latin typeface="+mj-lt"/>
          <a:ea typeface="+mj-ea"/>
          <a:cs typeface="Nunito Regular"/>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p:titleStyle>
    <p:bodyStyle>
      <a:lvl1pPr marL="342891" indent="-342891" algn="l" rtl="0" eaLnBrk="1" fontAlgn="base"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defRPr>
      </a:lvl2pPr>
      <a:lvl3pPr marL="1142971"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9" indent="-228594" algn="l" rtl="0" eaLnBrk="1" fontAlgn="base" hangingPunct="1">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065"/>
            <a:ext cx="12192000" cy="6858000"/>
          </a:xfrm>
          <a:prstGeom prst="rect">
            <a:avLst/>
          </a:prstGeom>
        </p:spPr>
      </p:pic>
      <p:sp>
        <p:nvSpPr>
          <p:cNvPr id="4" name="Rectangle 3"/>
          <p:cNvSpPr/>
          <p:nvPr/>
        </p:nvSpPr>
        <p:spPr>
          <a:xfrm>
            <a:off x="0" y="-26065"/>
            <a:ext cx="12192000" cy="13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0" y="4373217"/>
            <a:ext cx="12207150" cy="2484781"/>
          </a:xfrm>
          <a:prstGeom prst="rect">
            <a:avLst/>
          </a:prstGeom>
        </p:spPr>
      </p:pic>
      <p:sp>
        <p:nvSpPr>
          <p:cNvPr id="11" name="Subtitle 2">
            <a:extLst>
              <a:ext uri="{FF2B5EF4-FFF2-40B4-BE49-F238E27FC236}">
                <a16:creationId xmlns:a16="http://schemas.microsoft.com/office/drawing/2014/main" id="{B723B073-FFDB-0C41-B5CB-4474503D4B89}"/>
              </a:ext>
            </a:extLst>
          </p:cNvPr>
          <p:cNvSpPr txBox="1">
            <a:spLocks/>
          </p:cNvSpPr>
          <p:nvPr/>
        </p:nvSpPr>
        <p:spPr bwMode="auto">
          <a:xfrm>
            <a:off x="381006" y="5808942"/>
            <a:ext cx="8640164" cy="7281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189" indent="0" algn="ctr" rtl="0" eaLnBrk="1" fontAlgn="base" hangingPunct="1">
              <a:spcBef>
                <a:spcPct val="20000"/>
              </a:spcBef>
              <a:spcAft>
                <a:spcPct val="0"/>
              </a:spcAft>
              <a:buNone/>
              <a:defRPr sz="2800">
                <a:solidFill>
                  <a:schemeClr val="tx1"/>
                </a:solidFill>
                <a:latin typeface="+mn-lt"/>
              </a:defRPr>
            </a:lvl2pPr>
            <a:lvl3pPr marL="914377" indent="0" algn="ctr" rtl="0" eaLnBrk="1" fontAlgn="base" hangingPunct="1">
              <a:spcBef>
                <a:spcPct val="20000"/>
              </a:spcBef>
              <a:spcAft>
                <a:spcPct val="0"/>
              </a:spcAft>
              <a:buNone/>
              <a:defRPr sz="2400">
                <a:solidFill>
                  <a:schemeClr val="tx1"/>
                </a:solidFill>
                <a:latin typeface="+mn-lt"/>
              </a:defRPr>
            </a:lvl3pPr>
            <a:lvl4pPr marL="1371566" indent="0" algn="ctr" rtl="0" eaLnBrk="1" fontAlgn="base" hangingPunct="1">
              <a:spcBef>
                <a:spcPct val="20000"/>
              </a:spcBef>
              <a:spcAft>
                <a:spcPct val="0"/>
              </a:spcAft>
              <a:buNone/>
              <a:defRPr sz="2000">
                <a:solidFill>
                  <a:schemeClr val="tx1"/>
                </a:solidFill>
                <a:latin typeface="+mn-lt"/>
              </a:defRPr>
            </a:lvl4pPr>
            <a:lvl5pPr marL="1828754" indent="0" algn="ctr" rtl="0" eaLnBrk="1" fontAlgn="base" hangingPunct="1">
              <a:spcBef>
                <a:spcPct val="20000"/>
              </a:spcBef>
              <a:spcAft>
                <a:spcPct val="0"/>
              </a:spcAft>
              <a:buNone/>
              <a:defRPr sz="2000">
                <a:solidFill>
                  <a:schemeClr val="tx1"/>
                </a:solidFill>
                <a:latin typeface="+mn-lt"/>
              </a:defRPr>
            </a:lvl5pPr>
            <a:lvl6pPr marL="2285943" indent="0" algn="ctr" rtl="0" eaLnBrk="1" fontAlgn="base" hangingPunct="1">
              <a:spcBef>
                <a:spcPct val="20000"/>
              </a:spcBef>
              <a:spcAft>
                <a:spcPct val="0"/>
              </a:spcAft>
              <a:buNone/>
              <a:defRPr sz="2000">
                <a:solidFill>
                  <a:schemeClr val="tx1"/>
                </a:solidFill>
                <a:latin typeface="+mn-lt"/>
              </a:defRPr>
            </a:lvl6pPr>
            <a:lvl7pPr marL="2743131" indent="0" algn="ctr" rtl="0" eaLnBrk="1" fontAlgn="base" hangingPunct="1">
              <a:spcBef>
                <a:spcPct val="20000"/>
              </a:spcBef>
              <a:spcAft>
                <a:spcPct val="0"/>
              </a:spcAft>
              <a:buNone/>
              <a:defRPr sz="2000">
                <a:solidFill>
                  <a:schemeClr val="tx1"/>
                </a:solidFill>
                <a:latin typeface="+mn-lt"/>
              </a:defRPr>
            </a:lvl7pPr>
            <a:lvl8pPr marL="3200320" indent="0" algn="ctr" rtl="0" eaLnBrk="1" fontAlgn="base" hangingPunct="1">
              <a:spcBef>
                <a:spcPct val="20000"/>
              </a:spcBef>
              <a:spcAft>
                <a:spcPct val="0"/>
              </a:spcAft>
              <a:buNone/>
              <a:defRPr sz="2000">
                <a:solidFill>
                  <a:schemeClr val="tx1"/>
                </a:solidFill>
                <a:latin typeface="+mn-lt"/>
              </a:defRPr>
            </a:lvl8pPr>
            <a:lvl9pPr marL="3657509" indent="0" algn="ctr" rtl="0" eaLnBrk="1" fontAlgn="base" hangingPunct="1">
              <a:spcBef>
                <a:spcPct val="20000"/>
              </a:spcBef>
              <a:spcAft>
                <a:spcPct val="0"/>
              </a:spcAft>
              <a:buNone/>
              <a:defRPr sz="2000">
                <a:solidFill>
                  <a:schemeClr val="tx1"/>
                </a:solidFill>
                <a:latin typeface="+mn-lt"/>
              </a:defRPr>
            </a:lvl9pPr>
          </a:lstStyle>
          <a:p>
            <a:pPr algn="l"/>
            <a:r>
              <a:rPr lang="en-GB" sz="2400" kern="0" dirty="0" err="1">
                <a:solidFill>
                  <a:srgbClr val="CCA87E"/>
                </a:solidFill>
              </a:rPr>
              <a:t>Dr.</a:t>
            </a:r>
            <a:r>
              <a:rPr lang="en-GB" sz="2400" kern="0" dirty="0">
                <a:solidFill>
                  <a:srgbClr val="CCA87E"/>
                </a:solidFill>
              </a:rPr>
              <a:t> Andrew Cairns	</a:t>
            </a:r>
          </a:p>
          <a:p>
            <a:pPr algn="l"/>
            <a:r>
              <a:rPr lang="en-GB" sz="2400" kern="0" dirty="0">
                <a:solidFill>
                  <a:srgbClr val="CCA87E"/>
                </a:solidFill>
              </a:rPr>
              <a:t>Consultant Perinatal Psychiatrist</a:t>
            </a:r>
          </a:p>
          <a:p>
            <a:pPr algn="l"/>
            <a:endParaRPr lang="en-GB" sz="2400" kern="0" dirty="0">
              <a:solidFill>
                <a:srgbClr val="CCA87E"/>
              </a:solidFill>
            </a:endParaRPr>
          </a:p>
          <a:p>
            <a:pPr algn="l"/>
            <a:r>
              <a:rPr lang="en-GB" sz="2400" kern="0" dirty="0">
                <a:solidFill>
                  <a:srgbClr val="CCA87E"/>
                </a:solidFill>
              </a:rPr>
              <a:t> </a:t>
            </a:r>
          </a:p>
        </p:txBody>
      </p:sp>
      <p:sp>
        <p:nvSpPr>
          <p:cNvPr id="13" name="Title 1">
            <a:extLst>
              <a:ext uri="{FF2B5EF4-FFF2-40B4-BE49-F238E27FC236}">
                <a16:creationId xmlns:a16="http://schemas.microsoft.com/office/drawing/2014/main" id="{1D068978-6DCD-214A-B400-14E5D7D78E7C}"/>
              </a:ext>
            </a:extLst>
          </p:cNvPr>
          <p:cNvSpPr txBox="1">
            <a:spLocks/>
          </p:cNvSpPr>
          <p:nvPr/>
        </p:nvSpPr>
        <p:spPr bwMode="auto">
          <a:xfrm>
            <a:off x="381006" y="4867654"/>
            <a:ext cx="8508351"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Nunito Regular"/>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GB" sz="3200" b="1" dirty="0">
                <a:solidFill>
                  <a:schemeClr val="bg1"/>
                </a:solidFill>
              </a:rPr>
              <a:t>The importance of multi-agency working for women with mental health conditions</a:t>
            </a:r>
          </a:p>
          <a:p>
            <a:pPr algn="l"/>
            <a:endParaRPr lang="en-GB" sz="2400" kern="0" dirty="0">
              <a:solidFill>
                <a:schemeClr val="bg1"/>
              </a:solidFill>
              <a:cs typeface="Nunito Bold"/>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634" t="16047" r="78229" b="20708"/>
          <a:stretch/>
        </p:blipFill>
        <p:spPr>
          <a:xfrm>
            <a:off x="0" y="270345"/>
            <a:ext cx="2288066" cy="898498"/>
          </a:xfrm>
          <a:prstGeom prst="rect">
            <a:avLst/>
          </a:prstGeom>
        </p:spPr>
      </p:pic>
      <p:pic>
        <p:nvPicPr>
          <p:cNvPr id="6" name="Picture 5">
            <a:extLst>
              <a:ext uri="{FF2B5EF4-FFF2-40B4-BE49-F238E27FC236}">
                <a16:creationId xmlns:a16="http://schemas.microsoft.com/office/drawing/2014/main" id="{05A18C34-6A76-47D9-90A4-E67BE9830D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8066" y="270345"/>
            <a:ext cx="9675334" cy="760176"/>
          </a:xfrm>
          <a:prstGeom prst="rect">
            <a:avLst/>
          </a:prstGeom>
        </p:spPr>
      </p:pic>
    </p:spTree>
    <p:extLst>
      <p:ext uri="{BB962C8B-B14F-4D97-AF65-F5344CB8AC3E}">
        <p14:creationId xmlns:p14="http://schemas.microsoft.com/office/powerpoint/2010/main" val="266464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7738" y="1665288"/>
            <a:ext cx="10296525" cy="3028632"/>
          </a:xfrm>
        </p:spPr>
        <p:style>
          <a:lnRef idx="1">
            <a:schemeClr val="accent5"/>
          </a:lnRef>
          <a:fillRef idx="2">
            <a:schemeClr val="accent5"/>
          </a:fillRef>
          <a:effectRef idx="1">
            <a:schemeClr val="accent5"/>
          </a:effectRef>
          <a:fontRef idx="minor">
            <a:schemeClr val="dk1"/>
          </a:fontRef>
        </p:style>
        <p:txBody>
          <a:bodyPr>
            <a:normAutofit/>
          </a:bodyPr>
          <a:lstStyle/>
          <a:p>
            <a:pPr marL="251469" marR="594360" indent="0">
              <a:lnSpc>
                <a:spcPct val="115000"/>
              </a:lnSpc>
              <a:spcBef>
                <a:spcPts val="1000"/>
              </a:spcBef>
              <a:spcAft>
                <a:spcPts val="1400"/>
              </a:spcAft>
              <a:buNone/>
            </a:pPr>
            <a:r>
              <a:rPr lang="en-GB" sz="1800" b="1" i="1" dirty="0">
                <a:solidFill>
                  <a:schemeClr val="tx1"/>
                </a:solidFill>
                <a:effectLst/>
                <a:latin typeface="Arial" panose="020B0604020202020204" pitchFamily="34" charset="0"/>
                <a:ea typeface="SimSun" panose="02010600030101010101" pitchFamily="2" charset="-122"/>
                <a:cs typeface="Arial" panose="020B0604020202020204" pitchFamily="34" charset="0"/>
              </a:rPr>
              <a:t>A multiparous woman denied mental health issues or drug and alcohol use at booking. She was triaged as low-risk and had many instances of non-attendance for antenatal care. She had an uncomplicated vaginal birth near term. Postnatally there were delays in her GP check and baby’s registration and immunisation. This was followed-up but not explored further. Six months after giving birth she reported COVID-19 related anxiety to her GP. Four months later she collapsed at home and could not be resuscitated. Toxicology results indicated cocaine metabolites consistent with heavy, ongoing use. The police were familiar with her substance use; her GP and maternity services were not. </a:t>
            </a:r>
          </a:p>
        </p:txBody>
      </p:sp>
      <p:sp>
        <p:nvSpPr>
          <p:cNvPr id="5" name="Title 1">
            <a:extLst>
              <a:ext uri="{FF2B5EF4-FFF2-40B4-BE49-F238E27FC236}">
                <a16:creationId xmlns:a16="http://schemas.microsoft.com/office/drawing/2014/main" id="{016E87B2-2165-4095-B61E-D98E8C096FBD}"/>
              </a:ext>
            </a:extLst>
          </p:cNvPr>
          <p:cNvSpPr txBox="1">
            <a:spLocks/>
          </p:cNvSpPr>
          <p:nvPr/>
        </p:nvSpPr>
        <p:spPr bwMode="auto">
          <a:xfrm>
            <a:off x="550863" y="836613"/>
            <a:ext cx="10972800" cy="828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1800" b="1">
                <a:solidFill>
                  <a:schemeClr val="tx2"/>
                </a:solidFill>
                <a:latin typeface="+mn-lt"/>
                <a:ea typeface="+mj-ea"/>
                <a:cs typeface="Nunito Regular"/>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4E3463"/>
                </a:solidFill>
                <a:effectLst/>
                <a:uLnTx/>
                <a:uFillTx/>
                <a:latin typeface="Arial" panose="020B0604020202020204" pitchFamily="34" charset="0"/>
                <a:ea typeface="Calibri" panose="020F0502020204030204" pitchFamily="34" charset="0"/>
                <a:cs typeface="Arial" panose="020B0604020202020204" pitchFamily="34" charset="0"/>
              </a:rPr>
              <a:t>Be proactive about substance use</a:t>
            </a:r>
          </a:p>
        </p:txBody>
      </p:sp>
    </p:spTree>
    <p:extLst>
      <p:ext uri="{BB962C8B-B14F-4D97-AF65-F5344CB8AC3E}">
        <p14:creationId xmlns:p14="http://schemas.microsoft.com/office/powerpoint/2010/main" val="169356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2F6-410E-4639-BA08-DCB07F6975BD}"/>
              </a:ext>
            </a:extLst>
          </p:cNvPr>
          <p:cNvSpPr>
            <a:spLocks noGrp="1"/>
          </p:cNvSpPr>
          <p:nvPr>
            <p:ph type="title"/>
          </p:nvPr>
        </p:nvSpPr>
        <p:spPr>
          <a:xfrm>
            <a:off x="947738" y="836613"/>
            <a:ext cx="10296525" cy="828675"/>
          </a:xfrm>
        </p:spPr>
        <p:txBody>
          <a:bodyPr/>
          <a:lstStyle/>
          <a:p>
            <a:r>
              <a:rPr lang="en-GB" sz="2000" dirty="0"/>
              <a:t>New recommendation</a:t>
            </a:r>
          </a:p>
        </p:txBody>
      </p:sp>
      <p:sp>
        <p:nvSpPr>
          <p:cNvPr id="6" name="Content Placeholder 2">
            <a:extLst>
              <a:ext uri="{FF2B5EF4-FFF2-40B4-BE49-F238E27FC236}">
                <a16:creationId xmlns:a16="http://schemas.microsoft.com/office/drawing/2014/main" id="{D1881173-EB9F-4A60-9CEA-E72989AD3BFF}"/>
              </a:ext>
            </a:extLst>
          </p:cNvPr>
          <p:cNvSpPr>
            <a:spLocks noGrp="1"/>
          </p:cNvSpPr>
          <p:nvPr>
            <p:ph idx="1"/>
          </p:nvPr>
        </p:nvSpPr>
        <p:spPr>
          <a:xfrm>
            <a:off x="947738" y="1665289"/>
            <a:ext cx="10333037" cy="2297111"/>
          </a:xfrm>
        </p:spPr>
        <p:style>
          <a:lnRef idx="1">
            <a:schemeClr val="accent3"/>
          </a:lnRef>
          <a:fillRef idx="2">
            <a:schemeClr val="accent3"/>
          </a:fillRef>
          <a:effectRef idx="1">
            <a:schemeClr val="accent3"/>
          </a:effectRef>
          <a:fontRef idx="minor">
            <a:schemeClr val="dk1"/>
          </a:fontRef>
        </p:style>
        <p:txBody>
          <a:bodyPr/>
          <a:lstStyle/>
          <a:p>
            <a:pPr marL="0" indent="0" algn="r">
              <a:buNone/>
            </a:pPr>
            <a:endParaRPr lang="en-US" sz="1800" i="1" dirty="0"/>
          </a:p>
          <a:p>
            <a:pPr marL="0" indent="0" algn="r">
              <a:buNone/>
            </a:pPr>
            <a:endParaRPr lang="en-US" sz="1800" i="1" dirty="0"/>
          </a:p>
          <a:p>
            <a:pPr marL="0" indent="0" algn="r">
              <a:buNone/>
            </a:pPr>
            <a:endParaRPr lang="en-US" sz="1800" i="1" dirty="0"/>
          </a:p>
          <a:p>
            <a:pPr marL="0" indent="0" algn="r">
              <a:buNone/>
            </a:pPr>
            <a:endParaRPr lang="en-US" sz="1800" i="1" dirty="0"/>
          </a:p>
          <a:p>
            <a:pPr marL="0" indent="0" algn="r">
              <a:buNone/>
            </a:pPr>
            <a:endParaRPr lang="en-US" sz="1800" i="1" dirty="0"/>
          </a:p>
          <a:p>
            <a:pPr marL="0" indent="0" algn="r">
              <a:buNone/>
            </a:pPr>
            <a:r>
              <a:rPr lang="en-GB" sz="1800" b="1" i="1" dirty="0">
                <a:latin typeface="Arial" panose="020B0604020202020204" pitchFamily="34" charset="0"/>
                <a:cs typeface="Arial" panose="020B0604020202020204" pitchFamily="34" charset="0"/>
              </a:rPr>
              <a:t>New recommendation</a:t>
            </a:r>
          </a:p>
          <a:p>
            <a:endParaRPr lang="en-US" sz="2000" b="1" dirty="0">
              <a:solidFill>
                <a:schemeClr val="tx2"/>
              </a:solidFill>
            </a:endParaRPr>
          </a:p>
        </p:txBody>
      </p:sp>
      <p:sp>
        <p:nvSpPr>
          <p:cNvPr id="4" name="TextBox 3">
            <a:extLst>
              <a:ext uri="{FF2B5EF4-FFF2-40B4-BE49-F238E27FC236}">
                <a16:creationId xmlns:a16="http://schemas.microsoft.com/office/drawing/2014/main" id="{F9ABDD05-15F3-407E-AA52-8CAFEDEA48C9}"/>
              </a:ext>
            </a:extLst>
          </p:cNvPr>
          <p:cNvSpPr txBox="1"/>
          <p:nvPr/>
        </p:nvSpPr>
        <p:spPr>
          <a:xfrm>
            <a:off x="1054359" y="1674619"/>
            <a:ext cx="986245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Update guidelines on the care of women with complex social factors to include clear guidance for a standardised assessment and documentation of social risk factors at booking appointments and at least once more later in pregnancy. In the absence of sufficient evidence to update guidance, commission research to explore the unique care needs of vulnerable populations.						</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833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7738" y="1665288"/>
            <a:ext cx="10296525" cy="3617912"/>
          </a:xfrm>
        </p:spPr>
        <p:style>
          <a:lnRef idx="1">
            <a:schemeClr val="accent5"/>
          </a:lnRef>
          <a:fillRef idx="2">
            <a:schemeClr val="accent5"/>
          </a:fillRef>
          <a:effectRef idx="1">
            <a:schemeClr val="accent5"/>
          </a:effectRef>
          <a:fontRef idx="minor">
            <a:schemeClr val="dk1"/>
          </a:fontRef>
        </p:style>
        <p:txBody>
          <a:bodyPr>
            <a:normAutofit/>
          </a:bodyPr>
          <a:lstStyle/>
          <a:p>
            <a:pPr marL="251469" marR="594360" indent="0">
              <a:lnSpc>
                <a:spcPct val="115000"/>
              </a:lnSpc>
              <a:spcBef>
                <a:spcPts val="1000"/>
              </a:spcBef>
              <a:spcAft>
                <a:spcPts val="1400"/>
              </a:spcAft>
              <a:buNone/>
            </a:pPr>
            <a:r>
              <a:rPr lang="en-GB" sz="1800" b="1" i="1" dirty="0">
                <a:solidFill>
                  <a:schemeClr val="tx1"/>
                </a:solidFill>
                <a:effectLst/>
                <a:latin typeface="Arial" panose="020B0604020202020204" pitchFamily="34" charset="0"/>
                <a:ea typeface="SimSun" panose="02010600030101010101" pitchFamily="2" charset="-122"/>
                <a:cs typeface="Arial" panose="020B0604020202020204" pitchFamily="34" charset="0"/>
              </a:rPr>
              <a:t>A woman with a history of depression started to experience anxiety associated with the COVID-19 pandemic. This worsened as her pregnancy progressed and she became increasingly withdrawn and had trouble sleeping. She did not disclose any mental health concerns to her maternity team out of fear of judgement. Postnatally, she self-referred to her GP on multiple occasions with low mood but declined two separate referrals to the perinatal mental health team for fear of being labelled. Her family expressed safeguarding concerns and she was admitted to hospital. Upon discharge she had several virtual appointments with a psychiatrist but was reluctant to try cognitive behavioural therapy. At her last appointment, three days prior to her death by suicide, the psychiatrist reported no concerns about self-harm or safeguarding. </a:t>
            </a:r>
          </a:p>
        </p:txBody>
      </p:sp>
      <p:sp>
        <p:nvSpPr>
          <p:cNvPr id="5" name="Title 1">
            <a:extLst>
              <a:ext uri="{FF2B5EF4-FFF2-40B4-BE49-F238E27FC236}">
                <a16:creationId xmlns:a16="http://schemas.microsoft.com/office/drawing/2014/main" id="{016E87B2-2165-4095-B61E-D98E8C096FBD}"/>
              </a:ext>
            </a:extLst>
          </p:cNvPr>
          <p:cNvSpPr txBox="1">
            <a:spLocks/>
          </p:cNvSpPr>
          <p:nvPr/>
        </p:nvSpPr>
        <p:spPr bwMode="auto">
          <a:xfrm>
            <a:off x="550863" y="836613"/>
            <a:ext cx="10972800" cy="828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1800" b="1">
                <a:solidFill>
                  <a:schemeClr val="tx2"/>
                </a:solidFill>
                <a:latin typeface="+mn-lt"/>
                <a:ea typeface="+mj-ea"/>
                <a:cs typeface="Nunito Regular"/>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4E3463"/>
                </a:solidFill>
                <a:effectLst/>
                <a:uLnTx/>
                <a:uFillTx/>
                <a:latin typeface="Arial" panose="020B0604020202020204" pitchFamily="34" charset="0"/>
                <a:ea typeface="Calibri" panose="020F0502020204030204" pitchFamily="34" charset="0"/>
                <a:cs typeface="Arial" panose="020B0604020202020204" pitchFamily="34" charset="0"/>
              </a:rPr>
              <a:t>Culture, stigma and mental health </a:t>
            </a:r>
          </a:p>
        </p:txBody>
      </p:sp>
    </p:spTree>
    <p:extLst>
      <p:ext uri="{BB962C8B-B14F-4D97-AF65-F5344CB8AC3E}">
        <p14:creationId xmlns:p14="http://schemas.microsoft.com/office/powerpoint/2010/main" val="1093392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613"/>
            <a:ext cx="10972800" cy="828675"/>
          </a:xfrm>
        </p:spPr>
        <p:txBody>
          <a:bodyPr/>
          <a:lstStyle/>
          <a:p>
            <a:r>
              <a:rPr lang="en-GB" sz="2000" dirty="0"/>
              <a:t>Existing guidance - Face-to-face risk assessment </a:t>
            </a:r>
            <a:endParaRPr lang="en-GB" sz="3200" b="1" dirty="0">
              <a:solidFill>
                <a:srgbClr val="7030A0"/>
              </a:solidFill>
            </a:endParaRPr>
          </a:p>
        </p:txBody>
      </p:sp>
      <p:sp>
        <p:nvSpPr>
          <p:cNvPr id="3" name="Content Placeholder 2"/>
          <p:cNvSpPr>
            <a:spLocks noGrp="1"/>
          </p:cNvSpPr>
          <p:nvPr>
            <p:ph idx="1"/>
          </p:nvPr>
        </p:nvSpPr>
        <p:spPr>
          <a:xfrm>
            <a:off x="947738" y="1665289"/>
            <a:ext cx="10296525" cy="2154872"/>
          </a:xfrm>
        </p:spPr>
        <p:style>
          <a:lnRef idx="1">
            <a:schemeClr val="accent4"/>
          </a:lnRef>
          <a:fillRef idx="2">
            <a:schemeClr val="accent4"/>
          </a:fillRef>
          <a:effectRef idx="1">
            <a:schemeClr val="accent4"/>
          </a:effectRef>
          <a:fontRef idx="minor">
            <a:schemeClr val="dk1"/>
          </a:fontRef>
        </p:style>
        <p:txBody>
          <a:bodyPr/>
          <a:lstStyle/>
          <a:p>
            <a:pPr marL="114309" indent="0">
              <a:lnSpc>
                <a:spcPct val="115000"/>
              </a:lnSpc>
              <a:spcAft>
                <a:spcPts val="1000"/>
              </a:spcAft>
              <a:buNone/>
            </a:pP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Establish triage processes to ensure that women with mental health concerns can be appropriately assessed, including face-to-face if necessary, and access specialist perinatal mental health services in the context of changes to the normal processes of care... Perinatal mental health services are essential and face-to-face contact will be necessary in some circumstances. There is a clear role for involvement of the lead mental health obstetrician or midwife in triage and clinical review (</a:t>
            </a:r>
            <a:r>
              <a:rPr lang="en-GB"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Knight, Bunch et al. 2020b</a:t>
            </a: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0" indent="0">
              <a:buNone/>
            </a:pPr>
            <a:endParaRPr lang="en-GB" sz="1800" b="1" dirty="0">
              <a:solidFill>
                <a:schemeClr val="tx1"/>
              </a:solidFill>
            </a:endParaRPr>
          </a:p>
        </p:txBody>
      </p:sp>
    </p:spTree>
    <p:extLst>
      <p:ext uri="{BB962C8B-B14F-4D97-AF65-F5344CB8AC3E}">
        <p14:creationId xmlns:p14="http://schemas.microsoft.com/office/powerpoint/2010/main" val="74072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613"/>
            <a:ext cx="10972800" cy="828675"/>
          </a:xfrm>
        </p:spPr>
        <p:txBody>
          <a:bodyPr/>
          <a:lstStyle/>
          <a:p>
            <a:r>
              <a:rPr lang="en-GB" sz="2000" dirty="0"/>
              <a:t>Existing guidance </a:t>
            </a:r>
            <a:endParaRPr lang="en-GB" sz="3200" b="1" dirty="0">
              <a:solidFill>
                <a:srgbClr val="7030A0"/>
              </a:solidFill>
            </a:endParaRPr>
          </a:p>
        </p:txBody>
      </p:sp>
      <p:sp>
        <p:nvSpPr>
          <p:cNvPr id="3" name="Content Placeholder 2"/>
          <p:cNvSpPr>
            <a:spLocks noGrp="1"/>
          </p:cNvSpPr>
          <p:nvPr>
            <p:ph idx="1"/>
          </p:nvPr>
        </p:nvSpPr>
        <p:spPr>
          <a:xfrm>
            <a:off x="947738" y="1665288"/>
            <a:ext cx="10296525" cy="4427537"/>
          </a:xfrm>
        </p:spPr>
        <p:style>
          <a:lnRef idx="1">
            <a:schemeClr val="accent4"/>
          </a:lnRef>
          <a:fillRef idx="2">
            <a:schemeClr val="accent4"/>
          </a:fillRef>
          <a:effectRef idx="1">
            <a:schemeClr val="accent4"/>
          </a:effectRef>
          <a:fontRef idx="minor">
            <a:schemeClr val="dk1"/>
          </a:fontRef>
        </p:style>
        <p:txBody>
          <a:bodyPr/>
          <a:lstStyle/>
          <a:p>
            <a:pPr marL="114309" indent="0">
              <a:lnSpc>
                <a:spcPct val="115000"/>
              </a:lnSpc>
              <a:spcAft>
                <a:spcPts val="1000"/>
              </a:spcAft>
              <a:buNone/>
            </a:pP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Recognise that women who have a mental health problem (or are worried that they might have) may be:</a:t>
            </a:r>
          </a:p>
          <a:p>
            <a:pPr marL="800100" lvl="1" indent="-285750">
              <a:lnSpc>
                <a:spcPct val="115000"/>
              </a:lnSpc>
              <a:spcAft>
                <a:spcPts val="1000"/>
              </a:spcAft>
              <a:buFont typeface="Arial" panose="020B0604020202020204" pitchFamily="34" charset="0"/>
              <a:buChar char="•"/>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unwilling to disclose or discuss their problem because of fear of stigma, negative perceptions of them as a mother or fear that their baby might be taken into care </a:t>
            </a:r>
          </a:p>
          <a:p>
            <a:pPr marL="800100" lvl="1" indent="-285750">
              <a:lnSpc>
                <a:spcPct val="115000"/>
              </a:lnSpc>
              <a:spcAft>
                <a:spcPts val="1000"/>
              </a:spcAft>
              <a:buFont typeface="Arial" panose="020B0604020202020204" pitchFamily="34" charset="0"/>
              <a:buChar char="•"/>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reluctant to engage, or have difficulty in engaging, in treatment because of avoidance associated with their mental health problem or dependence on alcohol or drugs. </a:t>
            </a:r>
          </a:p>
          <a:p>
            <a:pPr marL="114309" indent="0">
              <a:lnSpc>
                <a:spcPct val="115000"/>
              </a:lnSpc>
              <a:spcAft>
                <a:spcPts val="1000"/>
              </a:spcAft>
              <a:buNone/>
            </a:pP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NICE CG192: Antenatal and postnatal mental health: clinical management and service guidance (</a:t>
            </a:r>
            <a:r>
              <a:rPr lang="en-GB"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Institute for Health and Care Excellence 2020b</a:t>
            </a: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114309" indent="0">
              <a:lnSpc>
                <a:spcPct val="115000"/>
              </a:lnSpc>
              <a:spcAft>
                <a:spcPts val="1000"/>
              </a:spcAft>
              <a:buNone/>
            </a:pP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Be alert to factors, such as cultural stigma or fear of child removal, which may influence the willingness of a woman or her family to disclose symptoms of mental illness, thoughts of self-harm or substance misuse (</a:t>
            </a:r>
            <a:r>
              <a:rPr lang="en-GB"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Knight, Bunch et al. 2022)</a:t>
            </a:r>
          </a:p>
          <a:p>
            <a:pPr marL="114309" indent="0">
              <a:lnSpc>
                <a:spcPct val="115000"/>
              </a:lnSpc>
              <a:spcAft>
                <a:spcPts val="1000"/>
              </a:spcAft>
              <a:buNone/>
            </a:pPr>
            <a:endPar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b="1" dirty="0">
              <a:solidFill>
                <a:schemeClr val="tx1"/>
              </a:solidFill>
            </a:endParaRPr>
          </a:p>
        </p:txBody>
      </p:sp>
    </p:spTree>
    <p:extLst>
      <p:ext uri="{BB962C8B-B14F-4D97-AF65-F5344CB8AC3E}">
        <p14:creationId xmlns:p14="http://schemas.microsoft.com/office/powerpoint/2010/main" val="73966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7738" y="1665288"/>
            <a:ext cx="10296525" cy="3363912"/>
          </a:xfrm>
        </p:spPr>
        <p:style>
          <a:lnRef idx="1">
            <a:schemeClr val="accent5"/>
          </a:lnRef>
          <a:fillRef idx="2">
            <a:schemeClr val="accent5"/>
          </a:fillRef>
          <a:effectRef idx="1">
            <a:schemeClr val="accent5"/>
          </a:effectRef>
          <a:fontRef idx="minor">
            <a:schemeClr val="dk1"/>
          </a:fontRef>
        </p:style>
        <p:txBody>
          <a:bodyPr>
            <a:normAutofit/>
          </a:bodyPr>
          <a:lstStyle/>
          <a:p>
            <a:pPr marL="251469" marR="594360" indent="0">
              <a:lnSpc>
                <a:spcPct val="115000"/>
              </a:lnSpc>
              <a:spcBef>
                <a:spcPts val="1000"/>
              </a:spcBef>
              <a:spcAft>
                <a:spcPts val="1400"/>
              </a:spcAft>
              <a:buNone/>
            </a:pPr>
            <a:r>
              <a:rPr lang="en-GB" sz="1800" b="1" i="1" dirty="0">
                <a:solidFill>
                  <a:schemeClr val="tx1"/>
                </a:solidFill>
                <a:effectLst/>
                <a:latin typeface="Arial" panose="020B0604020202020204" pitchFamily="34" charset="0"/>
                <a:ea typeface="SimSun" panose="02010600030101010101" pitchFamily="2" charset="-122"/>
                <a:cs typeface="Arial" panose="020B0604020202020204" pitchFamily="34" charset="0"/>
              </a:rPr>
              <a:t>A woman died by propranolol overdose eight months after giving birth. She had a history of anxiety and depression, including a previous suicide attempt over 10 years earlier. She reported low mood and suicidal thoughts in the second trimester and was referred to perinatal mental health (PMH) services. She was discharged from PMH services after she did not contact them to schedule a review. There was no follow-up for her mental health. Eight months postpartum she contacted her GP with suicidal thoughts and poor sleep and was prescribed </a:t>
            </a:r>
            <a:r>
              <a:rPr lang="en-GB" sz="1800" b="1" i="1"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propranalol</a:t>
            </a:r>
            <a:r>
              <a:rPr lang="en-GB" sz="1800" b="1" i="1" dirty="0">
                <a:solidFill>
                  <a:schemeClr val="tx1"/>
                </a:solidFill>
                <a:effectLst/>
                <a:latin typeface="Arial" panose="020B0604020202020204" pitchFamily="34" charset="0"/>
                <a:ea typeface="SimSun" panose="02010600030101010101" pitchFamily="2" charset="-122"/>
                <a:cs typeface="Arial" panose="020B0604020202020204" pitchFamily="34" charset="0"/>
              </a:rPr>
              <a:t>. Several days later a health visitor made an urgent referral to mental health services. She was given an appointment a week later as she was not considered acutely unwell but she died before this happened. </a:t>
            </a:r>
          </a:p>
        </p:txBody>
      </p:sp>
      <p:sp>
        <p:nvSpPr>
          <p:cNvPr id="5" name="Title 1">
            <a:extLst>
              <a:ext uri="{FF2B5EF4-FFF2-40B4-BE49-F238E27FC236}">
                <a16:creationId xmlns:a16="http://schemas.microsoft.com/office/drawing/2014/main" id="{016E87B2-2165-4095-B61E-D98E8C096FBD}"/>
              </a:ext>
            </a:extLst>
          </p:cNvPr>
          <p:cNvSpPr txBox="1">
            <a:spLocks/>
          </p:cNvSpPr>
          <p:nvPr/>
        </p:nvSpPr>
        <p:spPr bwMode="auto">
          <a:xfrm>
            <a:off x="550863" y="836613"/>
            <a:ext cx="10972800" cy="828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1800" b="1">
                <a:solidFill>
                  <a:schemeClr val="tx2"/>
                </a:solidFill>
                <a:latin typeface="+mn-lt"/>
                <a:ea typeface="+mj-ea"/>
                <a:cs typeface="Nunito Regular"/>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4E3463"/>
                </a:solidFill>
                <a:effectLst/>
                <a:uLnTx/>
                <a:uFillTx/>
                <a:latin typeface="Arial" panose="020B0604020202020204" pitchFamily="34" charset="0"/>
                <a:ea typeface="Calibri" panose="020F0502020204030204" pitchFamily="34" charset="0"/>
                <a:cs typeface="Arial" panose="020B0604020202020204" pitchFamily="34" charset="0"/>
              </a:rPr>
              <a:t>Prescribing issues - Propranolol </a:t>
            </a:r>
          </a:p>
        </p:txBody>
      </p:sp>
    </p:spTree>
    <p:extLst>
      <p:ext uri="{BB962C8B-B14F-4D97-AF65-F5344CB8AC3E}">
        <p14:creationId xmlns:p14="http://schemas.microsoft.com/office/powerpoint/2010/main" val="76066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613"/>
            <a:ext cx="10972800" cy="828675"/>
          </a:xfrm>
        </p:spPr>
        <p:txBody>
          <a:bodyPr/>
          <a:lstStyle/>
          <a:p>
            <a:r>
              <a:rPr lang="en-GB" sz="2000" dirty="0"/>
              <a:t>Existing guidance </a:t>
            </a:r>
            <a:endParaRPr lang="en-GB" sz="3200" b="1" dirty="0">
              <a:solidFill>
                <a:srgbClr val="7030A0"/>
              </a:solidFill>
            </a:endParaRPr>
          </a:p>
        </p:txBody>
      </p:sp>
      <p:sp>
        <p:nvSpPr>
          <p:cNvPr id="3" name="Content Placeholder 2"/>
          <p:cNvSpPr>
            <a:spLocks noGrp="1"/>
          </p:cNvSpPr>
          <p:nvPr>
            <p:ph idx="1"/>
          </p:nvPr>
        </p:nvSpPr>
        <p:spPr>
          <a:xfrm>
            <a:off x="947738" y="1665289"/>
            <a:ext cx="10296525" cy="2297112"/>
          </a:xfrm>
        </p:spPr>
        <p:style>
          <a:lnRef idx="1">
            <a:schemeClr val="accent4"/>
          </a:lnRef>
          <a:fillRef idx="2">
            <a:schemeClr val="accent4"/>
          </a:fillRef>
          <a:effectRef idx="1">
            <a:schemeClr val="accent4"/>
          </a:effectRef>
          <a:fontRef idx="minor">
            <a:schemeClr val="dk1"/>
          </a:fontRef>
        </p:style>
        <p:txBody>
          <a:bodyPr/>
          <a:lstStyle/>
          <a:p>
            <a:pPr marL="114309" indent="0">
              <a:lnSpc>
                <a:spcPct val="115000"/>
              </a:lnSpc>
              <a:spcAft>
                <a:spcPts val="1000"/>
              </a:spcAft>
              <a:buNone/>
            </a:pP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When prescribing drugs for associated mental health conditions to people who self-harm, take into account the toxicity of the prescribed drugs in overdose. For example, when considering antidepressants, selective serotonin reuptake inhibitors (SSRIs) may be preferred because they are less toxic than other classes of antidepressants.</a:t>
            </a:r>
          </a:p>
          <a:p>
            <a:pPr marL="114309" indent="0">
              <a:lnSpc>
                <a:spcPct val="115000"/>
              </a:lnSpc>
              <a:spcAft>
                <a:spcPts val="1000"/>
              </a:spcAft>
              <a:buNone/>
            </a:pP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NICE CG113 Generalised anxiety disorder and panic disorder in adults: management (</a:t>
            </a:r>
            <a:r>
              <a:rPr lang="en-GB"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Institute for Health and Care Excellence 2020a</a:t>
            </a: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0" indent="0">
              <a:buNone/>
            </a:pPr>
            <a:endParaRPr lang="en-GB" sz="1800" b="1" dirty="0">
              <a:solidFill>
                <a:schemeClr val="tx1"/>
              </a:solidFill>
            </a:endParaRPr>
          </a:p>
        </p:txBody>
      </p:sp>
    </p:spTree>
    <p:extLst>
      <p:ext uri="{BB962C8B-B14F-4D97-AF65-F5344CB8AC3E}">
        <p14:creationId xmlns:p14="http://schemas.microsoft.com/office/powerpoint/2010/main" val="88106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7738" y="1665288"/>
            <a:ext cx="10296525" cy="3709352"/>
          </a:xfrm>
        </p:spPr>
        <p:style>
          <a:lnRef idx="1">
            <a:schemeClr val="accent5"/>
          </a:lnRef>
          <a:fillRef idx="2">
            <a:schemeClr val="accent5"/>
          </a:fillRef>
          <a:effectRef idx="1">
            <a:schemeClr val="accent5"/>
          </a:effectRef>
          <a:fontRef idx="minor">
            <a:schemeClr val="dk1"/>
          </a:fontRef>
        </p:style>
        <p:txBody>
          <a:bodyPr>
            <a:normAutofit/>
          </a:bodyPr>
          <a:lstStyle/>
          <a:p>
            <a:pPr marL="251469" marR="594360" indent="0">
              <a:lnSpc>
                <a:spcPct val="115000"/>
              </a:lnSpc>
              <a:spcBef>
                <a:spcPts val="1000"/>
              </a:spcBef>
              <a:spcAft>
                <a:spcPts val="1400"/>
              </a:spcAft>
              <a:buNone/>
            </a:pPr>
            <a:r>
              <a:rPr lang="en-GB" sz="1800" b="1" i="1" dirty="0">
                <a:solidFill>
                  <a:schemeClr val="tx1"/>
                </a:solidFill>
                <a:effectLst/>
                <a:latin typeface="Arial" panose="020B0604020202020204" pitchFamily="34" charset="0"/>
                <a:ea typeface="SimSun" panose="02010600030101010101" pitchFamily="2" charset="-122"/>
                <a:cs typeface="Arial" panose="020B0604020202020204" pitchFamily="34" charset="0"/>
              </a:rPr>
              <a:t>A woman had a history of domestic abuse, substance use, depression and self-harm. During pregnancy her history was noted and she had sporadic involvement of mental health services but was discharged back to her GP due to non-engagement. She was initiated on sertraline for low mood. She had a preterm birth and the baby was put up for adoption. Postnatally, she reported increased suicidality and self-harm and her medications were changed from sertraline to mirtazapine. She was also prescribed co-codamol for back pain. Three months after giving birth she contacted her GP following a traumatic event and was prescribed diazepam for acute distress. In the subsequent months she had regular repeat prescriptions for mirtazapine, co-codamol and diazepam. She died from a mixed prescription drug overdose eight months after giving birth. </a:t>
            </a:r>
          </a:p>
        </p:txBody>
      </p:sp>
      <p:sp>
        <p:nvSpPr>
          <p:cNvPr id="5" name="Title 1">
            <a:extLst>
              <a:ext uri="{FF2B5EF4-FFF2-40B4-BE49-F238E27FC236}">
                <a16:creationId xmlns:a16="http://schemas.microsoft.com/office/drawing/2014/main" id="{016E87B2-2165-4095-B61E-D98E8C096FBD}"/>
              </a:ext>
            </a:extLst>
          </p:cNvPr>
          <p:cNvSpPr txBox="1">
            <a:spLocks/>
          </p:cNvSpPr>
          <p:nvPr/>
        </p:nvSpPr>
        <p:spPr bwMode="auto">
          <a:xfrm>
            <a:off x="550863" y="836613"/>
            <a:ext cx="10972800" cy="828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1800" b="1">
                <a:solidFill>
                  <a:schemeClr val="tx2"/>
                </a:solidFill>
                <a:latin typeface="+mn-lt"/>
                <a:ea typeface="+mj-ea"/>
                <a:cs typeface="Nunito Regular"/>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4E3463"/>
                </a:solidFill>
                <a:effectLst/>
                <a:uLnTx/>
                <a:uFillTx/>
                <a:latin typeface="Arial" panose="020B0604020202020204" pitchFamily="34" charset="0"/>
                <a:ea typeface="Calibri" panose="020F0502020204030204" pitchFamily="34" charset="0"/>
                <a:cs typeface="Arial" panose="020B0604020202020204" pitchFamily="34" charset="0"/>
              </a:rPr>
              <a:t>Polypharmacy</a:t>
            </a:r>
          </a:p>
        </p:txBody>
      </p:sp>
    </p:spTree>
    <p:extLst>
      <p:ext uri="{BB962C8B-B14F-4D97-AF65-F5344CB8AC3E}">
        <p14:creationId xmlns:p14="http://schemas.microsoft.com/office/powerpoint/2010/main" val="3327688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C876-85EF-1D05-66BA-AFCC62D4575C}"/>
              </a:ext>
            </a:extLst>
          </p:cNvPr>
          <p:cNvSpPr>
            <a:spLocks noGrp="1"/>
          </p:cNvSpPr>
          <p:nvPr>
            <p:ph type="title"/>
          </p:nvPr>
        </p:nvSpPr>
        <p:spPr>
          <a:xfrm>
            <a:off x="609600" y="1028706"/>
            <a:ext cx="10972800" cy="669465"/>
          </a:xfrm>
        </p:spPr>
        <p:txBody>
          <a:bodyPr/>
          <a:lstStyle/>
          <a:p>
            <a:r>
              <a:rPr lang="en-GB" dirty="0"/>
              <a:t>How we can do better</a:t>
            </a:r>
          </a:p>
        </p:txBody>
      </p:sp>
      <p:sp>
        <p:nvSpPr>
          <p:cNvPr id="3" name="Content Placeholder 2">
            <a:extLst>
              <a:ext uri="{FF2B5EF4-FFF2-40B4-BE49-F238E27FC236}">
                <a16:creationId xmlns:a16="http://schemas.microsoft.com/office/drawing/2014/main" id="{C17CAC97-1979-E6BF-F40C-2B5407684860}"/>
              </a:ext>
            </a:extLst>
          </p:cNvPr>
          <p:cNvSpPr>
            <a:spLocks noGrp="1"/>
          </p:cNvSpPr>
          <p:nvPr>
            <p:ph idx="1"/>
          </p:nvPr>
        </p:nvSpPr>
        <p:spPr>
          <a:xfrm>
            <a:off x="942392" y="1763486"/>
            <a:ext cx="10263673" cy="4362683"/>
          </a:xfrm>
        </p:spPr>
        <p:txBody>
          <a:bodyPr>
            <a:normAutofit fontScale="77500" lnSpcReduction="20000"/>
          </a:bodyPr>
          <a:lstStyle/>
          <a:p>
            <a:r>
              <a:rPr lang="en-GB" b="1" dirty="0"/>
              <a:t>Continuity &amp; oversight</a:t>
            </a:r>
            <a:r>
              <a:rPr lang="en-GB" dirty="0"/>
              <a:t> – a named professional to coordinate when multiple teams are involved.</a:t>
            </a:r>
            <a:br>
              <a:rPr lang="en-GB" dirty="0"/>
            </a:br>
            <a:endParaRPr lang="en-GB" dirty="0"/>
          </a:p>
          <a:p>
            <a:r>
              <a:rPr lang="en-GB" b="1" dirty="0"/>
              <a:t>Information sharing</a:t>
            </a:r>
            <a:r>
              <a:rPr lang="en-GB" dirty="0"/>
              <a:t> – proactive exchange across maternity, GP, mental health, addictions, social care, and safeguarding services.</a:t>
            </a:r>
          </a:p>
          <a:p>
            <a:endParaRPr lang="en-GB" b="1" dirty="0"/>
          </a:p>
          <a:p>
            <a:r>
              <a:rPr lang="en-GB" b="1" dirty="0"/>
              <a:t>Assertive follow-up</a:t>
            </a:r>
            <a:r>
              <a:rPr lang="en-GB" dirty="0"/>
              <a:t> – treat non-attendance as a </a:t>
            </a:r>
            <a:r>
              <a:rPr lang="en-GB" i="1" dirty="0"/>
              <a:t>red flag</a:t>
            </a:r>
            <a:r>
              <a:rPr lang="en-GB" dirty="0"/>
              <a:t> and act on it, especially in the postnatal period.</a:t>
            </a:r>
            <a:br>
              <a:rPr lang="en-GB" dirty="0"/>
            </a:br>
            <a:endParaRPr lang="en-GB" dirty="0"/>
          </a:p>
          <a:p>
            <a:r>
              <a:rPr lang="en-GB" b="1" dirty="0"/>
              <a:t>Substance use &amp; safeguarding</a:t>
            </a:r>
            <a:r>
              <a:rPr lang="en-GB" dirty="0"/>
              <a:t> – structured, standardised enquiry; ensure domestic abuse codes are flagged and known to all agencies.</a:t>
            </a:r>
            <a:br>
              <a:rPr lang="en-GB" dirty="0"/>
            </a:br>
            <a:endParaRPr lang="en-GB" dirty="0"/>
          </a:p>
          <a:p>
            <a:r>
              <a:rPr lang="en-GB" b="1" dirty="0"/>
              <a:t>Postnatal care</a:t>
            </a:r>
            <a:r>
              <a:rPr lang="en-GB" dirty="0"/>
              <a:t> – strengthen discharge summaries and multidisciplinary involvement beyond birth.</a:t>
            </a:r>
            <a:br>
              <a:rPr lang="en-GB" dirty="0"/>
            </a:br>
            <a:endParaRPr lang="en-GB" dirty="0"/>
          </a:p>
          <a:p>
            <a:r>
              <a:rPr lang="en-GB" b="1" dirty="0"/>
              <a:t>Training</a:t>
            </a:r>
            <a:r>
              <a:rPr lang="en-GB" dirty="0"/>
              <a:t> – trauma-informed, culturally sensitive, “make every contact count.”</a:t>
            </a:r>
          </a:p>
        </p:txBody>
      </p:sp>
    </p:spTree>
    <p:extLst>
      <p:ext uri="{BB962C8B-B14F-4D97-AF65-F5344CB8AC3E}">
        <p14:creationId xmlns:p14="http://schemas.microsoft.com/office/powerpoint/2010/main" val="412347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8" y="836612"/>
            <a:ext cx="10296524" cy="810007"/>
          </a:xfrm>
        </p:spPr>
        <p:txBody>
          <a:bodyPr/>
          <a:lstStyle/>
          <a:p>
            <a:pPr>
              <a:lnSpc>
                <a:spcPct val="115000"/>
              </a:lnSpc>
              <a:spcAft>
                <a:spcPts val="1000"/>
              </a:spcAft>
            </a:pPr>
            <a:r>
              <a:rPr lang="en-GB" sz="1800" b="1" dirty="0">
                <a:effectLst/>
                <a:ea typeface="SimSun" panose="02010600030101010101" pitchFamily="2" charset="-122"/>
              </a:rPr>
              <a:t>Figure 6.1: Number of women who died by suicide during pregnancy or up to one year after pregnancy, by timing of death and known loss, UK and Ireland 2021-23</a:t>
            </a:r>
            <a:endParaRPr lang="en-GB" sz="1800" dirty="0">
              <a:effectLst/>
              <a:ea typeface="SimSun" panose="02010600030101010101" pitchFamily="2" charset="-122"/>
            </a:endParaRPr>
          </a:p>
        </p:txBody>
      </p:sp>
      <p:sp>
        <p:nvSpPr>
          <p:cNvPr id="6" name="TextBox 5"/>
          <p:cNvSpPr txBox="1"/>
          <p:nvPr/>
        </p:nvSpPr>
        <p:spPr>
          <a:xfrm>
            <a:off x="514350" y="6092825"/>
            <a:ext cx="110680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Source: MBRRACE-UK</a:t>
            </a:r>
          </a:p>
        </p:txBody>
      </p:sp>
      <p:graphicFrame>
        <p:nvGraphicFramePr>
          <p:cNvPr id="5" name="Chart 4">
            <a:extLst>
              <a:ext uri="{FF2B5EF4-FFF2-40B4-BE49-F238E27FC236}">
                <a16:creationId xmlns:a16="http://schemas.microsoft.com/office/drawing/2014/main" id="{00000000-0008-0000-0000-000002000000}"/>
              </a:ext>
            </a:extLst>
          </p:cNvPr>
          <p:cNvGraphicFramePr/>
          <p:nvPr/>
        </p:nvGraphicFramePr>
        <p:xfrm>
          <a:off x="2733040" y="1704340"/>
          <a:ext cx="6563359" cy="4218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91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8" y="836612"/>
            <a:ext cx="10296524" cy="810007"/>
          </a:xfrm>
        </p:spPr>
        <p:txBody>
          <a:bodyPr/>
          <a:lstStyle/>
          <a:p>
            <a:pPr>
              <a:lnSpc>
                <a:spcPct val="115000"/>
              </a:lnSpc>
              <a:spcAft>
                <a:spcPts val="1000"/>
              </a:spcAft>
            </a:pPr>
            <a:r>
              <a:rPr lang="en-GB" sz="1800" b="1" dirty="0">
                <a:effectLst/>
                <a:ea typeface="SimSun" panose="02010600030101010101" pitchFamily="2" charset="-122"/>
              </a:rPr>
              <a:t>Figure 6.2: Number of women who died from substance use during pregnancy or up to one year after pregnancy, by timing of death and known loss, UK and Ireland 2021-23</a:t>
            </a:r>
            <a:endParaRPr lang="en-GB" sz="1800" dirty="0">
              <a:effectLst/>
              <a:ea typeface="SimSun" panose="02010600030101010101" pitchFamily="2" charset="-122"/>
            </a:endParaRPr>
          </a:p>
        </p:txBody>
      </p:sp>
      <p:sp>
        <p:nvSpPr>
          <p:cNvPr id="6" name="TextBox 5"/>
          <p:cNvSpPr txBox="1"/>
          <p:nvPr/>
        </p:nvSpPr>
        <p:spPr>
          <a:xfrm>
            <a:off x="514350" y="6092825"/>
            <a:ext cx="110680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Source: MBRRACE-UK</a:t>
            </a:r>
          </a:p>
        </p:txBody>
      </p:sp>
      <p:graphicFrame>
        <p:nvGraphicFramePr>
          <p:cNvPr id="5" name="Chart 4">
            <a:extLst>
              <a:ext uri="{FF2B5EF4-FFF2-40B4-BE49-F238E27FC236}">
                <a16:creationId xmlns:a16="http://schemas.microsoft.com/office/drawing/2014/main" id="{00000000-0008-0000-0100-000002000000}"/>
              </a:ext>
            </a:extLst>
          </p:cNvPr>
          <p:cNvGraphicFramePr/>
          <p:nvPr/>
        </p:nvGraphicFramePr>
        <p:xfrm>
          <a:off x="2485053" y="1673715"/>
          <a:ext cx="7221893" cy="4427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9559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D5C3-0B76-9295-7643-2F8464DFD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430AB-2353-4CF5-E3D2-82210F569ED1}"/>
              </a:ext>
            </a:extLst>
          </p:cNvPr>
          <p:cNvSpPr>
            <a:spLocks noGrp="1"/>
          </p:cNvSpPr>
          <p:nvPr>
            <p:ph type="title"/>
          </p:nvPr>
        </p:nvSpPr>
        <p:spPr>
          <a:xfrm>
            <a:off x="947738" y="836612"/>
            <a:ext cx="10296524" cy="810007"/>
          </a:xfrm>
        </p:spPr>
        <p:txBody>
          <a:bodyPr/>
          <a:lstStyle/>
          <a:p>
            <a:pPr>
              <a:lnSpc>
                <a:spcPct val="115000"/>
              </a:lnSpc>
              <a:spcAft>
                <a:spcPts val="1000"/>
              </a:spcAft>
            </a:pPr>
            <a:r>
              <a:rPr lang="en-GB" sz="1800" b="1" dirty="0">
                <a:effectLst/>
                <a:ea typeface="SimSun" panose="02010600030101010101" pitchFamily="2" charset="-122"/>
              </a:rPr>
              <a:t>Figure 2.7: Proportion of maternal deaths by cause, amongst women who died between six weeks and one year after the end of pregnancy, UK 2021-23</a:t>
            </a:r>
            <a:endParaRPr lang="en-GB" sz="1800" dirty="0">
              <a:effectLst/>
              <a:ea typeface="SimSun" panose="02010600030101010101" pitchFamily="2" charset="-122"/>
            </a:endParaRPr>
          </a:p>
        </p:txBody>
      </p:sp>
      <p:sp>
        <p:nvSpPr>
          <p:cNvPr id="6" name="TextBox 5">
            <a:extLst>
              <a:ext uri="{FF2B5EF4-FFF2-40B4-BE49-F238E27FC236}">
                <a16:creationId xmlns:a16="http://schemas.microsoft.com/office/drawing/2014/main" id="{A3496C99-C943-B384-6706-637C908410A5}"/>
              </a:ext>
            </a:extLst>
          </p:cNvPr>
          <p:cNvSpPr txBox="1"/>
          <p:nvPr/>
        </p:nvSpPr>
        <p:spPr>
          <a:xfrm>
            <a:off x="514350" y="6092825"/>
            <a:ext cx="110680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Source: MBRRACE-UK</a:t>
            </a:r>
          </a:p>
        </p:txBody>
      </p:sp>
      <p:graphicFrame>
        <p:nvGraphicFramePr>
          <p:cNvPr id="5" name="Chart 4">
            <a:extLst>
              <a:ext uri="{FF2B5EF4-FFF2-40B4-BE49-F238E27FC236}">
                <a16:creationId xmlns:a16="http://schemas.microsoft.com/office/drawing/2014/main" id="{0340D9CF-4A4A-4F84-516E-DED474EAB2E3}"/>
              </a:ext>
            </a:extLst>
          </p:cNvPr>
          <p:cNvGraphicFramePr/>
          <p:nvPr/>
        </p:nvGraphicFramePr>
        <p:xfrm>
          <a:off x="3124782" y="1665288"/>
          <a:ext cx="5935248" cy="44276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2859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7" y="489791"/>
            <a:ext cx="10865223" cy="1143000"/>
          </a:xfrm>
        </p:spPr>
        <p:txBody>
          <a:bodyPr/>
          <a:lstStyle/>
          <a:p>
            <a:r>
              <a:rPr lang="en-GB" dirty="0"/>
              <a:t>Teenage Suicides</a:t>
            </a:r>
          </a:p>
        </p:txBody>
      </p:sp>
      <p:graphicFrame>
        <p:nvGraphicFramePr>
          <p:cNvPr id="7" name="Table 7">
            <a:extLst>
              <a:ext uri="{FF2B5EF4-FFF2-40B4-BE49-F238E27FC236}">
                <a16:creationId xmlns:a16="http://schemas.microsoft.com/office/drawing/2014/main" id="{35310FBD-DF9D-6B41-A725-5C9E8AD61E77}"/>
              </a:ext>
            </a:extLst>
          </p:cNvPr>
          <p:cNvGraphicFramePr>
            <a:graphicFrameLocks noGrp="1"/>
          </p:cNvGraphicFramePr>
          <p:nvPr>
            <p:ph idx="1"/>
          </p:nvPr>
        </p:nvGraphicFramePr>
        <p:xfrm>
          <a:off x="609599" y="2292927"/>
          <a:ext cx="10972797" cy="2966720"/>
        </p:xfrm>
        <a:graphic>
          <a:graphicData uri="http://schemas.openxmlformats.org/drawingml/2006/table">
            <a:tbl>
              <a:tblPr firstRow="1" bandRow="1">
                <a:tableStyleId>{F5AB1C69-6EDB-4FF4-983F-18BD219EF322}</a:tableStyleId>
              </a:tblPr>
              <a:tblGrid>
                <a:gridCol w="3657599">
                  <a:extLst>
                    <a:ext uri="{9D8B030D-6E8A-4147-A177-3AD203B41FA5}">
                      <a16:colId xmlns:a16="http://schemas.microsoft.com/office/drawing/2014/main" val="3888513513"/>
                    </a:ext>
                  </a:extLst>
                </a:gridCol>
                <a:gridCol w="3657599">
                  <a:extLst>
                    <a:ext uri="{9D8B030D-6E8A-4147-A177-3AD203B41FA5}">
                      <a16:colId xmlns:a16="http://schemas.microsoft.com/office/drawing/2014/main" val="555032030"/>
                    </a:ext>
                  </a:extLst>
                </a:gridCol>
                <a:gridCol w="3657599">
                  <a:extLst>
                    <a:ext uri="{9D8B030D-6E8A-4147-A177-3AD203B41FA5}">
                      <a16:colId xmlns:a16="http://schemas.microsoft.com/office/drawing/2014/main" val="3490103530"/>
                    </a:ext>
                  </a:extLst>
                </a:gridCol>
              </a:tblGrid>
              <a:tr h="370840">
                <a:tc>
                  <a:txBody>
                    <a:bodyPr/>
                    <a:lstStyle/>
                    <a:p>
                      <a:pPr algn="ctr"/>
                      <a:endParaRPr lang="en-GB" dirty="0"/>
                    </a:p>
                  </a:txBody>
                  <a:tcPr/>
                </a:tc>
                <a:tc>
                  <a:txBody>
                    <a:bodyPr/>
                    <a:lstStyle/>
                    <a:p>
                      <a:pPr algn="ctr"/>
                      <a:r>
                        <a:rPr lang="en-GB" dirty="0"/>
                        <a:t>SUICIDE N (%)</a:t>
                      </a:r>
                    </a:p>
                  </a:txBody>
                  <a:tcPr/>
                </a:tc>
                <a:tc>
                  <a:txBody>
                    <a:bodyPr/>
                    <a:lstStyle/>
                    <a:p>
                      <a:pPr algn="ctr"/>
                      <a:r>
                        <a:rPr lang="en-GB" dirty="0"/>
                        <a:t>RATE</a:t>
                      </a:r>
                    </a:p>
                  </a:txBody>
                  <a:tcPr/>
                </a:tc>
                <a:extLst>
                  <a:ext uri="{0D108BD9-81ED-4DB2-BD59-A6C34878D82A}">
                    <a16:rowId xmlns:a16="http://schemas.microsoft.com/office/drawing/2014/main" val="2173208912"/>
                  </a:ext>
                </a:extLst>
              </a:tr>
              <a:tr h="370840">
                <a:tc>
                  <a:txBody>
                    <a:bodyPr/>
                    <a:lstStyle/>
                    <a:p>
                      <a:pPr algn="l"/>
                      <a:r>
                        <a:rPr lang="en-GB" dirty="0"/>
                        <a:t>2014-2016</a:t>
                      </a:r>
                    </a:p>
                  </a:txBody>
                  <a:tcPr/>
                </a:tc>
                <a:tc>
                  <a:txBody>
                    <a:bodyPr/>
                    <a:lstStyle/>
                    <a:p>
                      <a:pPr algn="r"/>
                      <a:r>
                        <a:rPr lang="en-GB" b="0" dirty="0"/>
                        <a:t>2 (3)</a:t>
                      </a:r>
                    </a:p>
                  </a:txBody>
                  <a:tcPr/>
                </a:tc>
                <a:tc>
                  <a:txBody>
                    <a:bodyPr/>
                    <a:lstStyle/>
                    <a:p>
                      <a:pPr algn="r"/>
                      <a:r>
                        <a:rPr lang="en-GB" b="0" dirty="0"/>
                        <a:t>2.5/100,000</a:t>
                      </a:r>
                    </a:p>
                  </a:txBody>
                  <a:tcPr/>
                </a:tc>
                <a:extLst>
                  <a:ext uri="{0D108BD9-81ED-4DB2-BD59-A6C34878D82A}">
                    <a16:rowId xmlns:a16="http://schemas.microsoft.com/office/drawing/2014/main" val="88694768"/>
                  </a:ext>
                </a:extLst>
              </a:tr>
              <a:tr h="370840">
                <a:tc>
                  <a:txBody>
                    <a:bodyPr/>
                    <a:lstStyle/>
                    <a:p>
                      <a:pPr algn="l"/>
                      <a:endParaRPr lang="en-GB" dirty="0"/>
                    </a:p>
                  </a:txBody>
                  <a:tcPr/>
                </a:tc>
                <a:tc>
                  <a:txBody>
                    <a:bodyPr/>
                    <a:lstStyle/>
                    <a:p>
                      <a:pPr algn="r"/>
                      <a:endParaRPr lang="en-GB" dirty="0"/>
                    </a:p>
                  </a:txBody>
                  <a:tcPr/>
                </a:tc>
                <a:tc>
                  <a:txBody>
                    <a:bodyPr/>
                    <a:lstStyle/>
                    <a:p>
                      <a:pPr algn="r"/>
                      <a:endParaRPr lang="en-GB" dirty="0"/>
                    </a:p>
                  </a:txBody>
                  <a:tcPr/>
                </a:tc>
                <a:extLst>
                  <a:ext uri="{0D108BD9-81ED-4DB2-BD59-A6C34878D82A}">
                    <a16:rowId xmlns:a16="http://schemas.microsoft.com/office/drawing/2014/main" val="480450981"/>
                  </a:ext>
                </a:extLst>
              </a:tr>
              <a:tr h="370840">
                <a:tc>
                  <a:txBody>
                    <a:bodyPr/>
                    <a:lstStyle/>
                    <a:p>
                      <a:pPr algn="l"/>
                      <a:r>
                        <a:rPr lang="en-GB" dirty="0"/>
                        <a:t>2017-2019</a:t>
                      </a:r>
                    </a:p>
                  </a:txBody>
                  <a:tcPr/>
                </a:tc>
                <a:tc>
                  <a:txBody>
                    <a:bodyPr/>
                    <a:lstStyle/>
                    <a:p>
                      <a:pPr algn="r"/>
                      <a:r>
                        <a:rPr lang="en-GB" dirty="0"/>
                        <a:t>7 (11)</a:t>
                      </a:r>
                    </a:p>
                  </a:txBody>
                  <a:tcPr/>
                </a:tc>
                <a:tc>
                  <a:txBody>
                    <a:bodyPr/>
                    <a:lstStyle/>
                    <a:p>
                      <a:pPr algn="r"/>
                      <a:r>
                        <a:rPr lang="en-GB" dirty="0"/>
                        <a:t>11/100,000</a:t>
                      </a:r>
                    </a:p>
                  </a:txBody>
                  <a:tcPr/>
                </a:tc>
                <a:extLst>
                  <a:ext uri="{0D108BD9-81ED-4DB2-BD59-A6C34878D82A}">
                    <a16:rowId xmlns:a16="http://schemas.microsoft.com/office/drawing/2014/main" val="4268921207"/>
                  </a:ext>
                </a:extLst>
              </a:tr>
              <a:tr h="370840">
                <a:tc>
                  <a:txBody>
                    <a:bodyPr/>
                    <a:lstStyle/>
                    <a:p>
                      <a:pPr algn="l"/>
                      <a:endParaRPr lang="en-GB" dirty="0"/>
                    </a:p>
                  </a:txBody>
                  <a:tcPr/>
                </a:tc>
                <a:tc>
                  <a:txBody>
                    <a:bodyPr/>
                    <a:lstStyle/>
                    <a:p>
                      <a:pPr algn="r"/>
                      <a:endParaRPr lang="en-GB" dirty="0"/>
                    </a:p>
                  </a:txBody>
                  <a:tcPr/>
                </a:tc>
                <a:tc>
                  <a:txBody>
                    <a:bodyPr/>
                    <a:lstStyle/>
                    <a:p>
                      <a:pPr algn="r"/>
                      <a:endParaRPr lang="en-GB" dirty="0"/>
                    </a:p>
                  </a:txBody>
                  <a:tcPr/>
                </a:tc>
                <a:extLst>
                  <a:ext uri="{0D108BD9-81ED-4DB2-BD59-A6C34878D82A}">
                    <a16:rowId xmlns:a16="http://schemas.microsoft.com/office/drawing/2014/main" val="1776562100"/>
                  </a:ext>
                </a:extLst>
              </a:tr>
              <a:tr h="370840">
                <a:tc>
                  <a:txBody>
                    <a:bodyPr/>
                    <a:lstStyle/>
                    <a:p>
                      <a:pPr algn="l"/>
                      <a:r>
                        <a:rPr lang="en-GB" dirty="0"/>
                        <a:t>2020 – ONE YEAR</a:t>
                      </a:r>
                    </a:p>
                  </a:txBody>
                  <a:tcPr/>
                </a:tc>
                <a:tc>
                  <a:txBody>
                    <a:bodyPr/>
                    <a:lstStyle/>
                    <a:p>
                      <a:pPr algn="r"/>
                      <a:r>
                        <a:rPr lang="en-GB" dirty="0"/>
                        <a:t>5 (18)</a:t>
                      </a:r>
                    </a:p>
                  </a:txBody>
                  <a:tcPr/>
                </a:tc>
                <a:tc>
                  <a:txBody>
                    <a:bodyPr/>
                    <a:lstStyle/>
                    <a:p>
                      <a:pPr algn="r"/>
                      <a:r>
                        <a:rPr lang="en-GB" dirty="0"/>
                        <a:t>27/100,000</a:t>
                      </a:r>
                    </a:p>
                  </a:txBody>
                  <a:tcPr/>
                </a:tc>
                <a:extLst>
                  <a:ext uri="{0D108BD9-81ED-4DB2-BD59-A6C34878D82A}">
                    <a16:rowId xmlns:a16="http://schemas.microsoft.com/office/drawing/2014/main" val="3926279764"/>
                  </a:ext>
                </a:extLst>
              </a:tr>
              <a:tr h="370840">
                <a:tc>
                  <a:txBody>
                    <a:bodyPr/>
                    <a:lstStyle/>
                    <a:p>
                      <a:pPr algn="l"/>
                      <a:endParaRPr lang="en-GB" dirty="0"/>
                    </a:p>
                  </a:txBody>
                  <a:tcPr/>
                </a:tc>
                <a:tc>
                  <a:txBody>
                    <a:bodyPr/>
                    <a:lstStyle/>
                    <a:p>
                      <a:pPr algn="r"/>
                      <a:endParaRPr lang="en-GB" dirty="0"/>
                    </a:p>
                  </a:txBody>
                  <a:tcPr/>
                </a:tc>
                <a:tc>
                  <a:txBody>
                    <a:bodyPr/>
                    <a:lstStyle/>
                    <a:p>
                      <a:pPr algn="r"/>
                      <a:endParaRPr lang="en-GB" dirty="0"/>
                    </a:p>
                  </a:txBody>
                  <a:tcPr/>
                </a:tc>
                <a:extLst>
                  <a:ext uri="{0D108BD9-81ED-4DB2-BD59-A6C34878D82A}">
                    <a16:rowId xmlns:a16="http://schemas.microsoft.com/office/drawing/2014/main" val="1935933925"/>
                  </a:ext>
                </a:extLst>
              </a:tr>
              <a:tr h="370840">
                <a:tc>
                  <a:txBody>
                    <a:bodyPr/>
                    <a:lstStyle/>
                    <a:p>
                      <a:pPr algn="l"/>
                      <a:r>
                        <a:rPr lang="en-GB" dirty="0"/>
                        <a:t>2021-23</a:t>
                      </a:r>
                    </a:p>
                  </a:txBody>
                  <a:tcPr/>
                </a:tc>
                <a:tc>
                  <a:txBody>
                    <a:bodyPr/>
                    <a:lstStyle/>
                    <a:p>
                      <a:pPr algn="r"/>
                      <a:r>
                        <a:rPr lang="en-GB" dirty="0"/>
                        <a:t>3 (3)</a:t>
                      </a:r>
                    </a:p>
                  </a:txBody>
                  <a:tcPr/>
                </a:tc>
                <a:tc>
                  <a:txBody>
                    <a:bodyPr/>
                    <a:lstStyle/>
                    <a:p>
                      <a:pPr algn="r"/>
                      <a:r>
                        <a:rPr lang="en-GB" dirty="0"/>
                        <a:t>6.1/100,000</a:t>
                      </a:r>
                    </a:p>
                  </a:txBody>
                  <a:tcPr/>
                </a:tc>
                <a:extLst>
                  <a:ext uri="{0D108BD9-81ED-4DB2-BD59-A6C34878D82A}">
                    <a16:rowId xmlns:a16="http://schemas.microsoft.com/office/drawing/2014/main" val="3397317332"/>
                  </a:ext>
                </a:extLst>
              </a:tr>
            </a:tbl>
          </a:graphicData>
        </a:graphic>
      </p:graphicFrame>
      <p:sp>
        <p:nvSpPr>
          <p:cNvPr id="3" name="16-point Star 2">
            <a:extLst>
              <a:ext uri="{FF2B5EF4-FFF2-40B4-BE49-F238E27FC236}">
                <a16:creationId xmlns:a16="http://schemas.microsoft.com/office/drawing/2014/main" id="{5702A560-B802-9340-9569-5B0BCA45FD50}"/>
              </a:ext>
            </a:extLst>
          </p:cNvPr>
          <p:cNvSpPr/>
          <p:nvPr/>
        </p:nvSpPr>
        <p:spPr>
          <a:xfrm>
            <a:off x="7035867" y="4066347"/>
            <a:ext cx="954157" cy="573156"/>
          </a:xfrm>
          <a:prstGeom prst="star1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p:cNvSpPr txBox="1"/>
          <p:nvPr/>
        </p:nvSpPr>
        <p:spPr>
          <a:xfrm>
            <a:off x="2007084" y="5409248"/>
            <a:ext cx="82302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ONS Data for 2020 – Age 10-24: 2.5/100,000</a:t>
            </a:r>
          </a:p>
        </p:txBody>
      </p:sp>
    </p:spTree>
    <p:extLst>
      <p:ext uri="{BB962C8B-B14F-4D97-AF65-F5344CB8AC3E}">
        <p14:creationId xmlns:p14="http://schemas.microsoft.com/office/powerpoint/2010/main" val="400721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7" y="489791"/>
            <a:ext cx="10865223" cy="1143000"/>
          </a:xfrm>
        </p:spPr>
        <p:txBody>
          <a:bodyPr/>
          <a:lstStyle/>
          <a:p>
            <a:r>
              <a:rPr lang="en-GB" dirty="0"/>
              <a:t>Suicide – mode of death</a:t>
            </a:r>
          </a:p>
        </p:txBody>
      </p:sp>
      <p:graphicFrame>
        <p:nvGraphicFramePr>
          <p:cNvPr id="7" name="Table 7">
            <a:extLst>
              <a:ext uri="{FF2B5EF4-FFF2-40B4-BE49-F238E27FC236}">
                <a16:creationId xmlns:a16="http://schemas.microsoft.com/office/drawing/2014/main" id="{35310FBD-DF9D-6B41-A725-5C9E8AD61E77}"/>
              </a:ext>
            </a:extLst>
          </p:cNvPr>
          <p:cNvGraphicFramePr>
            <a:graphicFrameLocks noGrp="1"/>
          </p:cNvGraphicFramePr>
          <p:nvPr>
            <p:ph idx="1"/>
          </p:nvPr>
        </p:nvGraphicFramePr>
        <p:xfrm>
          <a:off x="3250162" y="1717725"/>
          <a:ext cx="5691676" cy="2428692"/>
        </p:xfrm>
        <a:graphic>
          <a:graphicData uri="http://schemas.openxmlformats.org/drawingml/2006/table">
            <a:tbl>
              <a:tblPr firstRow="1" bandRow="1">
                <a:tableStyleId>{F5AB1C69-6EDB-4FF4-983F-18BD219EF322}</a:tableStyleId>
              </a:tblPr>
              <a:tblGrid>
                <a:gridCol w="2845838">
                  <a:extLst>
                    <a:ext uri="{9D8B030D-6E8A-4147-A177-3AD203B41FA5}">
                      <a16:colId xmlns:a16="http://schemas.microsoft.com/office/drawing/2014/main" val="3888513513"/>
                    </a:ext>
                  </a:extLst>
                </a:gridCol>
                <a:gridCol w="2845838">
                  <a:extLst>
                    <a:ext uri="{9D8B030D-6E8A-4147-A177-3AD203B41FA5}">
                      <a16:colId xmlns:a16="http://schemas.microsoft.com/office/drawing/2014/main" val="555032030"/>
                    </a:ext>
                  </a:extLst>
                </a:gridCol>
              </a:tblGrid>
              <a:tr h="365434">
                <a:tc>
                  <a:txBody>
                    <a:bodyPr/>
                    <a:lstStyle/>
                    <a:p>
                      <a:pPr algn="l"/>
                      <a:r>
                        <a:rPr lang="en-GB" dirty="0"/>
                        <a:t>MODE OF DEATH</a:t>
                      </a:r>
                    </a:p>
                  </a:txBody>
                  <a:tcPr/>
                </a:tc>
                <a:tc>
                  <a:txBody>
                    <a:bodyPr/>
                    <a:lstStyle/>
                    <a:p>
                      <a:pPr algn="r"/>
                      <a:r>
                        <a:rPr lang="en-GB" dirty="0"/>
                        <a:t>N = 88 (%)</a:t>
                      </a:r>
                    </a:p>
                  </a:txBody>
                  <a:tcPr/>
                </a:tc>
                <a:extLst>
                  <a:ext uri="{0D108BD9-81ED-4DB2-BD59-A6C34878D82A}">
                    <a16:rowId xmlns:a16="http://schemas.microsoft.com/office/drawing/2014/main" val="2173208912"/>
                  </a:ext>
                </a:extLst>
              </a:tr>
              <a:tr h="365434">
                <a:tc>
                  <a:txBody>
                    <a:bodyPr/>
                    <a:lstStyle/>
                    <a:p>
                      <a:pPr>
                        <a:lnSpc>
                          <a:spcPct val="115000"/>
                        </a:lnSpc>
                        <a:spcAft>
                          <a:spcPts val="1000"/>
                        </a:spcAft>
                        <a:buNone/>
                      </a:pPr>
                      <a:r>
                        <a:rPr lang="en-GB" sz="1800" dirty="0">
                          <a:solidFill>
                            <a:schemeClr val="tx1"/>
                          </a:solidFill>
                          <a:effectLst/>
                          <a:latin typeface="+mn-lt"/>
                          <a:ea typeface="Calibri" panose="020F0502020204030204" pitchFamily="34" charset="0"/>
                          <a:cs typeface="Times New Roman" panose="02020603050405020304" pitchFamily="18" charset="0"/>
                        </a:rPr>
                        <a:t>Hanging </a:t>
                      </a:r>
                      <a:endParaRPr lang="en-GB" sz="1800" dirty="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1000"/>
                        </a:spcAft>
                        <a:buNone/>
                      </a:pPr>
                      <a:r>
                        <a:rPr lang="en-GB" sz="1800" b="1" dirty="0">
                          <a:solidFill>
                            <a:schemeClr val="tx1"/>
                          </a:solidFill>
                          <a:effectLst/>
                          <a:latin typeface="+mn-lt"/>
                          <a:ea typeface="Calibri" panose="020F0502020204030204" pitchFamily="34" charset="0"/>
                          <a:cs typeface="Times New Roman" panose="02020603050405020304" pitchFamily="18" charset="0"/>
                        </a:rPr>
                        <a:t>58 (66)</a:t>
                      </a:r>
                      <a:endParaRPr lang="en-GB" sz="1800" dirty="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8694768"/>
                  </a:ext>
                </a:extLst>
              </a:tr>
              <a:tr h="365434">
                <a:tc>
                  <a:txBody>
                    <a:bodyPr/>
                    <a:lstStyle/>
                    <a:p>
                      <a:pPr>
                        <a:lnSpc>
                          <a:spcPct val="115000"/>
                        </a:lnSpc>
                        <a:spcAft>
                          <a:spcPts val="1000"/>
                        </a:spcAft>
                        <a:buNone/>
                      </a:pPr>
                      <a:r>
                        <a:rPr lang="en-GB" sz="1800">
                          <a:solidFill>
                            <a:schemeClr val="tx1"/>
                          </a:solidFill>
                          <a:effectLst/>
                          <a:latin typeface="+mn-lt"/>
                          <a:ea typeface="Calibri" panose="020F0502020204030204" pitchFamily="34" charset="0"/>
                          <a:cs typeface="Times New Roman" panose="02020603050405020304" pitchFamily="18" charset="0"/>
                        </a:rPr>
                        <a:t>Overdose</a:t>
                      </a:r>
                      <a:endParaRPr lang="en-GB" sz="180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1000"/>
                        </a:spcAft>
                        <a:buNone/>
                      </a:pPr>
                      <a:r>
                        <a:rPr lang="en-GB" sz="1800" dirty="0">
                          <a:solidFill>
                            <a:schemeClr val="tx1"/>
                          </a:solidFill>
                          <a:effectLst/>
                          <a:latin typeface="+mn-lt"/>
                          <a:ea typeface="Calibri" panose="020F0502020204030204" pitchFamily="34" charset="0"/>
                          <a:cs typeface="Times New Roman" panose="02020603050405020304" pitchFamily="18" charset="0"/>
                        </a:rPr>
                        <a:t>10 (11)</a:t>
                      </a:r>
                      <a:endParaRPr lang="en-GB" sz="1800" dirty="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80450981"/>
                  </a:ext>
                </a:extLst>
              </a:tr>
              <a:tr h="365434">
                <a:tc>
                  <a:txBody>
                    <a:bodyPr/>
                    <a:lstStyle/>
                    <a:p>
                      <a:pPr>
                        <a:lnSpc>
                          <a:spcPct val="115000"/>
                        </a:lnSpc>
                        <a:spcAft>
                          <a:spcPts val="1000"/>
                        </a:spcAft>
                        <a:buNone/>
                      </a:pPr>
                      <a:r>
                        <a:rPr lang="en-GB" sz="1800">
                          <a:solidFill>
                            <a:schemeClr val="tx1"/>
                          </a:solidFill>
                          <a:effectLst/>
                          <a:latin typeface="+mn-lt"/>
                          <a:ea typeface="Calibri" panose="020F0502020204030204" pitchFamily="34" charset="0"/>
                          <a:cs typeface="Times New Roman" panose="02020603050405020304" pitchFamily="18" charset="0"/>
                        </a:rPr>
                        <a:t>Drowning</a:t>
                      </a:r>
                      <a:endParaRPr lang="en-GB" sz="180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1000"/>
                        </a:spcAft>
                        <a:buNone/>
                      </a:pPr>
                      <a:r>
                        <a:rPr lang="en-GB" sz="1800" dirty="0">
                          <a:solidFill>
                            <a:schemeClr val="tx1"/>
                          </a:solidFill>
                          <a:effectLst/>
                          <a:latin typeface="+mn-lt"/>
                          <a:ea typeface="Calibri" panose="020F0502020204030204" pitchFamily="34" charset="0"/>
                          <a:cs typeface="Times New Roman" panose="02020603050405020304" pitchFamily="18" charset="0"/>
                        </a:rPr>
                        <a:t>3 (3)</a:t>
                      </a:r>
                      <a:endParaRPr lang="en-GB" sz="1800" dirty="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68921207"/>
                  </a:ext>
                </a:extLst>
              </a:tr>
              <a:tr h="365434">
                <a:tc>
                  <a:txBody>
                    <a:bodyPr/>
                    <a:lstStyle/>
                    <a:p>
                      <a:pPr>
                        <a:lnSpc>
                          <a:spcPct val="115000"/>
                        </a:lnSpc>
                        <a:spcAft>
                          <a:spcPts val="1000"/>
                        </a:spcAft>
                        <a:buNone/>
                      </a:pPr>
                      <a:r>
                        <a:rPr lang="en-GB" sz="1800">
                          <a:solidFill>
                            <a:schemeClr val="tx1"/>
                          </a:solidFill>
                          <a:effectLst/>
                          <a:latin typeface="+mn-lt"/>
                          <a:ea typeface="Calibri" panose="020F0502020204030204" pitchFamily="34" charset="0"/>
                          <a:cs typeface="Times New Roman" panose="02020603050405020304" pitchFamily="18" charset="0"/>
                        </a:rPr>
                        <a:t>Traffic/train</a:t>
                      </a:r>
                      <a:endParaRPr lang="en-GB" sz="180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1000"/>
                        </a:spcAft>
                        <a:buNone/>
                      </a:pPr>
                      <a:r>
                        <a:rPr lang="en-GB" sz="1800" dirty="0">
                          <a:solidFill>
                            <a:schemeClr val="tx1"/>
                          </a:solidFill>
                          <a:effectLst/>
                          <a:latin typeface="+mn-lt"/>
                          <a:ea typeface="Calibri" panose="020F0502020204030204" pitchFamily="34" charset="0"/>
                          <a:cs typeface="Times New Roman" panose="02020603050405020304" pitchFamily="18" charset="0"/>
                        </a:rPr>
                        <a:t>6 (7)</a:t>
                      </a:r>
                      <a:endParaRPr lang="en-GB" sz="1800" dirty="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76562100"/>
                  </a:ext>
                </a:extLst>
              </a:tr>
              <a:tr h="300598">
                <a:tc>
                  <a:txBody>
                    <a:bodyPr/>
                    <a:lstStyle/>
                    <a:p>
                      <a:pPr>
                        <a:lnSpc>
                          <a:spcPct val="115000"/>
                        </a:lnSpc>
                        <a:spcAft>
                          <a:spcPts val="1000"/>
                        </a:spcAft>
                        <a:buNone/>
                      </a:pPr>
                      <a:r>
                        <a:rPr lang="en-GB" sz="1800">
                          <a:solidFill>
                            <a:schemeClr val="tx1"/>
                          </a:solidFill>
                          <a:effectLst/>
                          <a:latin typeface="+mn-lt"/>
                          <a:ea typeface="Calibri" panose="020F0502020204030204" pitchFamily="34" charset="0"/>
                          <a:cs typeface="Times New Roman" panose="02020603050405020304" pitchFamily="18" charset="0"/>
                        </a:rPr>
                        <a:t>Fall from height</a:t>
                      </a:r>
                      <a:endParaRPr lang="en-GB" sz="180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1000"/>
                        </a:spcAft>
                        <a:buNone/>
                      </a:pPr>
                      <a:r>
                        <a:rPr lang="en-GB" sz="1800" dirty="0">
                          <a:solidFill>
                            <a:schemeClr val="tx1"/>
                          </a:solidFill>
                          <a:effectLst/>
                          <a:latin typeface="+mn-lt"/>
                          <a:ea typeface="Calibri" panose="020F0502020204030204" pitchFamily="34" charset="0"/>
                          <a:cs typeface="Times New Roman" panose="02020603050405020304" pitchFamily="18" charset="0"/>
                        </a:rPr>
                        <a:t>7 (8)</a:t>
                      </a:r>
                      <a:endParaRPr lang="en-GB" sz="1800" dirty="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93684314"/>
                  </a:ext>
                </a:extLst>
              </a:tr>
              <a:tr h="300598">
                <a:tc>
                  <a:txBody>
                    <a:bodyPr/>
                    <a:lstStyle/>
                    <a:p>
                      <a:pPr>
                        <a:lnSpc>
                          <a:spcPct val="115000"/>
                        </a:lnSpc>
                        <a:spcAft>
                          <a:spcPts val="1000"/>
                        </a:spcAft>
                        <a:buNone/>
                      </a:pPr>
                      <a:r>
                        <a:rPr lang="en-GB" sz="1800">
                          <a:solidFill>
                            <a:schemeClr val="tx1"/>
                          </a:solidFill>
                          <a:effectLst/>
                          <a:latin typeface="+mn-lt"/>
                          <a:ea typeface="Calibri" panose="020F0502020204030204" pitchFamily="34" charset="0"/>
                          <a:cs typeface="Times New Roman" panose="02020603050405020304" pitchFamily="18" charset="0"/>
                        </a:rPr>
                        <a:t>Other </a:t>
                      </a:r>
                      <a:endParaRPr lang="en-GB" sz="180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algn="r">
                        <a:lnSpc>
                          <a:spcPct val="115000"/>
                        </a:lnSpc>
                        <a:spcAft>
                          <a:spcPts val="1000"/>
                        </a:spcAft>
                        <a:buNone/>
                        <a:tabLst>
                          <a:tab pos="1361440" algn="ctr"/>
                          <a:tab pos="1704975" algn="l"/>
                        </a:tabLst>
                      </a:pPr>
                      <a:r>
                        <a:rPr lang="en-GB" sz="1800" dirty="0">
                          <a:solidFill>
                            <a:schemeClr val="tx1"/>
                          </a:solidFill>
                          <a:effectLst/>
                          <a:latin typeface="+mn-lt"/>
                          <a:ea typeface="Calibri" panose="020F0502020204030204" pitchFamily="34" charset="0"/>
                          <a:cs typeface="Times New Roman" panose="02020603050405020304" pitchFamily="18" charset="0"/>
                        </a:rPr>
                        <a:t>4 (5)</a:t>
                      </a:r>
                      <a:endParaRPr lang="en-GB" sz="1800" dirty="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95668657"/>
                  </a:ext>
                </a:extLst>
              </a:tr>
            </a:tbl>
          </a:graphicData>
        </a:graphic>
      </p:graphicFrame>
      <p:sp>
        <p:nvSpPr>
          <p:cNvPr id="3" name="TextBox 2">
            <a:extLst>
              <a:ext uri="{FF2B5EF4-FFF2-40B4-BE49-F238E27FC236}">
                <a16:creationId xmlns:a16="http://schemas.microsoft.com/office/drawing/2014/main" id="{96079101-42C1-5960-35ED-C570AC59F089}"/>
              </a:ext>
            </a:extLst>
          </p:cNvPr>
          <p:cNvSpPr txBox="1"/>
          <p:nvPr/>
        </p:nvSpPr>
        <p:spPr>
          <a:xfrm>
            <a:off x="1645298" y="4376055"/>
            <a:ext cx="8901404" cy="369332"/>
          </a:xfrm>
          <a:prstGeom prst="rect">
            <a:avLst/>
          </a:prstGeom>
          <a:noFill/>
        </p:spPr>
        <p:txBody>
          <a:bodyPr wrap="square" rtlCol="0">
            <a:spAutoFit/>
          </a:bodyPr>
          <a:lstStyle/>
          <a:p>
            <a:pPr algn="ctr"/>
            <a:r>
              <a:rPr lang="en-GB" dirty="0"/>
              <a:t>Death remains predominantly violent (84%), with no real change in three decades</a:t>
            </a:r>
          </a:p>
        </p:txBody>
      </p:sp>
    </p:spTree>
    <p:extLst>
      <p:ext uri="{BB962C8B-B14F-4D97-AF65-F5344CB8AC3E}">
        <p14:creationId xmlns:p14="http://schemas.microsoft.com/office/powerpoint/2010/main" val="388104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7738" y="1665288"/>
            <a:ext cx="10296525" cy="4156392"/>
          </a:xfrm>
        </p:spPr>
        <p:style>
          <a:lnRef idx="1">
            <a:schemeClr val="accent5"/>
          </a:lnRef>
          <a:fillRef idx="2">
            <a:schemeClr val="accent5"/>
          </a:fillRef>
          <a:effectRef idx="1">
            <a:schemeClr val="accent5"/>
          </a:effectRef>
          <a:fontRef idx="minor">
            <a:schemeClr val="dk1"/>
          </a:fontRef>
        </p:style>
        <p:txBody>
          <a:bodyPr>
            <a:normAutofit/>
          </a:bodyPr>
          <a:lstStyle/>
          <a:p>
            <a:pPr marL="251469" marR="594360" indent="0">
              <a:lnSpc>
                <a:spcPct val="115000"/>
              </a:lnSpc>
              <a:spcBef>
                <a:spcPts val="1000"/>
              </a:spcBef>
              <a:spcAft>
                <a:spcPts val="1400"/>
              </a:spcAft>
              <a:buNone/>
            </a:pPr>
            <a:r>
              <a:rPr lang="en-GB" sz="1800" b="1" i="1" dirty="0">
                <a:solidFill>
                  <a:schemeClr val="tx1"/>
                </a:solidFill>
                <a:effectLst/>
                <a:latin typeface="Arial" panose="020B0604020202020204" pitchFamily="34" charset="0"/>
                <a:ea typeface="SimSun" panose="02010600030101010101" pitchFamily="2" charset="-122"/>
                <a:cs typeface="Arial" panose="020B0604020202020204" pitchFamily="34" charset="0"/>
              </a:rPr>
              <a:t>A woman in her 30s died by suicide 11 months after the birth of her second child. She had a history of child abuse and severe postnatal depression after the birth of her first child. Her mental health declined in pregnancy prompting a referral to the perinatal mental health team (PMHT) in the second trimester. A few weeks after the referral she had a mental health crisis and was detained under the Mental Health Act. A diagnosis of emotionally unstable personality disorder was made and she engaged with the PMHT. Shortly after giving birth she had a voluntary admission to a Mother and Baby Unit. Upon discharge she had several mental health crises including an overdose, which resulted in another admission under the Mental Health Act and the loss of custody of her two children. She was discharged under the care of a home crisis and community mental health team who were in regular contact with her until her death. </a:t>
            </a:r>
          </a:p>
        </p:txBody>
      </p:sp>
      <p:sp>
        <p:nvSpPr>
          <p:cNvPr id="5" name="Title 1">
            <a:extLst>
              <a:ext uri="{FF2B5EF4-FFF2-40B4-BE49-F238E27FC236}">
                <a16:creationId xmlns:a16="http://schemas.microsoft.com/office/drawing/2014/main" id="{016E87B2-2165-4095-B61E-D98E8C096FBD}"/>
              </a:ext>
            </a:extLst>
          </p:cNvPr>
          <p:cNvSpPr txBox="1">
            <a:spLocks/>
          </p:cNvSpPr>
          <p:nvPr/>
        </p:nvSpPr>
        <p:spPr bwMode="auto">
          <a:xfrm>
            <a:off x="550863" y="836613"/>
            <a:ext cx="10972800" cy="828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1800" b="1">
                <a:solidFill>
                  <a:schemeClr val="tx2"/>
                </a:solidFill>
                <a:latin typeface="+mn-lt"/>
                <a:ea typeface="+mj-ea"/>
                <a:cs typeface="Nunito Regular"/>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4E3463"/>
                </a:solidFill>
                <a:effectLst/>
                <a:uLnTx/>
                <a:uFillTx/>
                <a:latin typeface="Arial" panose="020B0604020202020204" pitchFamily="34" charset="0"/>
                <a:ea typeface="Calibri" panose="020F0502020204030204" pitchFamily="34" charset="0"/>
                <a:cs typeface="Arial" panose="020B0604020202020204" pitchFamily="34" charset="0"/>
              </a:rPr>
              <a:t>Hospital admission</a:t>
            </a:r>
          </a:p>
        </p:txBody>
      </p:sp>
    </p:spTree>
    <p:extLst>
      <p:ext uri="{BB962C8B-B14F-4D97-AF65-F5344CB8AC3E}">
        <p14:creationId xmlns:p14="http://schemas.microsoft.com/office/powerpoint/2010/main" val="73425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7738" y="1665288"/>
            <a:ext cx="10296525" cy="4427538"/>
          </a:xfrm>
        </p:spPr>
        <p:style>
          <a:lnRef idx="1">
            <a:schemeClr val="accent5"/>
          </a:lnRef>
          <a:fillRef idx="2">
            <a:schemeClr val="accent5"/>
          </a:fillRef>
          <a:effectRef idx="1">
            <a:schemeClr val="accent5"/>
          </a:effectRef>
          <a:fontRef idx="minor">
            <a:schemeClr val="dk1"/>
          </a:fontRef>
        </p:style>
        <p:txBody>
          <a:bodyPr>
            <a:normAutofit/>
          </a:bodyPr>
          <a:lstStyle/>
          <a:p>
            <a:pPr marL="251469" marR="594360" indent="0">
              <a:lnSpc>
                <a:spcPct val="115000"/>
              </a:lnSpc>
              <a:spcBef>
                <a:spcPts val="1000"/>
              </a:spcBef>
              <a:spcAft>
                <a:spcPts val="1400"/>
              </a:spcAft>
              <a:buNone/>
            </a:pPr>
            <a:r>
              <a:rPr lang="en-GB" sz="1800" b="1" i="1" dirty="0">
                <a:solidFill>
                  <a:schemeClr val="tx1"/>
                </a:solidFill>
                <a:effectLst/>
                <a:latin typeface="Arial" panose="020B0604020202020204" pitchFamily="34" charset="0"/>
                <a:ea typeface="SimSun" panose="02010600030101010101" pitchFamily="2" charset="-122"/>
                <a:cs typeface="Arial" panose="020B0604020202020204" pitchFamily="34" charset="0"/>
              </a:rPr>
              <a:t>A woman in her 20s had multiple social vulnerabilities beginning in childhood. She and her partner were both care leavers and had previous criminal justice involvement. They were known to use substances and were living in temporary accommodation with a limited support network. She booked early for antenatal care and a plan was made for multi-agency involvement. She was commenced on methadone but had limited engagement with maternity and addictions services. She was not registered with a GP practice due to recent changes in her housing. Attempts were made for follow-up but the baby was put on a child protection register due to non-engagement. After a caesarean birth her baby was admitted to a neonatal unit with withdrawal symptoms. The woman continued to disengage while her baby was in hospital and a decision was made for the baby to be taken into care. Her mental health deteriorated and she died of an overdose less than three months after giving birth. </a:t>
            </a:r>
          </a:p>
        </p:txBody>
      </p:sp>
      <p:sp>
        <p:nvSpPr>
          <p:cNvPr id="5" name="Title 1">
            <a:extLst>
              <a:ext uri="{FF2B5EF4-FFF2-40B4-BE49-F238E27FC236}">
                <a16:creationId xmlns:a16="http://schemas.microsoft.com/office/drawing/2014/main" id="{016E87B2-2165-4095-B61E-D98E8C096FBD}"/>
              </a:ext>
            </a:extLst>
          </p:cNvPr>
          <p:cNvSpPr txBox="1">
            <a:spLocks/>
          </p:cNvSpPr>
          <p:nvPr/>
        </p:nvSpPr>
        <p:spPr bwMode="auto">
          <a:xfrm>
            <a:off x="550863" y="836613"/>
            <a:ext cx="10972800" cy="828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1800" b="1">
                <a:solidFill>
                  <a:schemeClr val="tx2"/>
                </a:solidFill>
                <a:latin typeface="+mn-lt"/>
                <a:ea typeface="+mj-ea"/>
                <a:cs typeface="Nunito Regular"/>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4E3463"/>
                </a:solidFill>
                <a:effectLst/>
                <a:uLnTx/>
                <a:uFillTx/>
                <a:latin typeface="Arial" panose="020B0604020202020204" pitchFamily="34" charset="0"/>
                <a:ea typeface="Calibri" panose="020F0502020204030204" pitchFamily="34" charset="0"/>
                <a:cs typeface="Arial" panose="020B0604020202020204" pitchFamily="34" charset="0"/>
              </a:rPr>
              <a:t>Complex care needs and multiple adversity - Trauma history</a:t>
            </a:r>
          </a:p>
        </p:txBody>
      </p:sp>
    </p:spTree>
    <p:extLst>
      <p:ext uri="{BB962C8B-B14F-4D97-AF65-F5344CB8AC3E}">
        <p14:creationId xmlns:p14="http://schemas.microsoft.com/office/powerpoint/2010/main" val="1537950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613"/>
            <a:ext cx="10972800" cy="828675"/>
          </a:xfrm>
        </p:spPr>
        <p:txBody>
          <a:bodyPr/>
          <a:lstStyle/>
          <a:p>
            <a:r>
              <a:rPr lang="en-GB" sz="2000" dirty="0"/>
              <a:t>Existing guidance </a:t>
            </a:r>
            <a:endParaRPr lang="en-GB" sz="3200" b="1" dirty="0">
              <a:solidFill>
                <a:srgbClr val="7030A0"/>
              </a:solidFill>
            </a:endParaRPr>
          </a:p>
        </p:txBody>
      </p:sp>
      <p:sp>
        <p:nvSpPr>
          <p:cNvPr id="3" name="Content Placeholder 2"/>
          <p:cNvSpPr>
            <a:spLocks noGrp="1"/>
          </p:cNvSpPr>
          <p:nvPr>
            <p:ph idx="1"/>
          </p:nvPr>
        </p:nvSpPr>
        <p:spPr>
          <a:xfrm>
            <a:off x="947738" y="1665289"/>
            <a:ext cx="10296525" cy="3384232"/>
          </a:xfrm>
        </p:spPr>
        <p:style>
          <a:lnRef idx="1">
            <a:schemeClr val="accent4"/>
          </a:lnRef>
          <a:fillRef idx="2">
            <a:schemeClr val="accent4"/>
          </a:fillRef>
          <a:effectRef idx="1">
            <a:schemeClr val="accent4"/>
          </a:effectRef>
          <a:fontRef idx="minor">
            <a:schemeClr val="dk1"/>
          </a:fontRef>
        </p:style>
        <p:txBody>
          <a:bodyPr/>
          <a:lstStyle/>
          <a:p>
            <a:pPr marL="114309" indent="0">
              <a:lnSpc>
                <a:spcPct val="115000"/>
              </a:lnSpc>
              <a:spcAft>
                <a:spcPts val="1000"/>
              </a:spcAft>
              <a:buNone/>
            </a:pP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Disengagement from care should be regarded as a potential indicator of worsening mental state. All professionals involved in the woman’s care should be informed of non-attendance and assertive follow-up arranged when there is already concern regarding mental state or prior evidence of risk </a:t>
            </a:r>
            <a:r>
              <a:rPr lang="en-GB"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(Knight, Bunch et al. 2018</a:t>
            </a: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114309" indent="0">
              <a:lnSpc>
                <a:spcPct val="115000"/>
              </a:lnSpc>
              <a:spcAft>
                <a:spcPts val="1000"/>
              </a:spcAft>
              <a:buNone/>
            </a:pP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Women with substance misuse are often more vulnerable and at greater risk of relapse in the postnatal period, even if they have shown improvement in pregnancy. Ensure they are reviewed for re-engagement in the early postpartum period where they have been involved with addictions services in the immediate preconception period or during pregnancy (</a:t>
            </a:r>
            <a:r>
              <a:rPr lang="en-GB"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Knight, Bunch et al. 2021</a:t>
            </a: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114309" indent="0">
              <a:lnSpc>
                <a:spcPct val="115000"/>
              </a:lnSpc>
              <a:spcAft>
                <a:spcPts val="1000"/>
              </a:spcAft>
              <a:buNone/>
            </a:pPr>
            <a:endPar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b="1" dirty="0">
              <a:solidFill>
                <a:schemeClr val="tx1"/>
              </a:solidFill>
            </a:endParaRPr>
          </a:p>
        </p:txBody>
      </p:sp>
    </p:spTree>
    <p:extLst>
      <p:ext uri="{BB962C8B-B14F-4D97-AF65-F5344CB8AC3E}">
        <p14:creationId xmlns:p14="http://schemas.microsoft.com/office/powerpoint/2010/main" val="704911376"/>
      </p:ext>
    </p:extLst>
  </p:cSld>
  <p:clrMapOvr>
    <a:masterClrMapping/>
  </p:clrMapOvr>
</p:sld>
</file>

<file path=ppt/theme/theme1.xml><?xml version="1.0" encoding="utf-8"?>
<a:theme xmlns:a="http://schemas.openxmlformats.org/drawingml/2006/main" name="NPEU Brand">
  <a:themeElements>
    <a:clrScheme name="Custom 2">
      <a:dk1>
        <a:srgbClr val="000000"/>
      </a:dk1>
      <a:lt1>
        <a:srgbClr val="FFFFFF"/>
      </a:lt1>
      <a:dk2>
        <a:srgbClr val="4E3463"/>
      </a:dk2>
      <a:lt2>
        <a:srgbClr val="EFF3F6"/>
      </a:lt2>
      <a:accent1>
        <a:srgbClr val="C19968"/>
      </a:accent1>
      <a:accent2>
        <a:srgbClr val="8D8179"/>
      </a:accent2>
      <a:accent3>
        <a:srgbClr val="68547C"/>
      </a:accent3>
      <a:accent4>
        <a:srgbClr val="00806E"/>
      </a:accent4>
      <a:accent5>
        <a:srgbClr val="276092"/>
      </a:accent5>
      <a:accent6>
        <a:srgbClr val="E3D9B1"/>
      </a:accent6>
      <a:hlink>
        <a:srgbClr val="FF0000"/>
      </a:hlink>
      <a:folHlink>
        <a:srgbClr val="0070C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DB399EC6-9F95-4E90-B828-F7BBF72051F2}" vid="{A344F141-7B27-42F1-93BB-07B095642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12195</TotalTime>
  <Words>1796</Words>
  <Application>Microsoft Office PowerPoint</Application>
  <PresentationFormat>Widescreen</PresentationFormat>
  <Paragraphs>106</Paragraphs>
  <Slides>18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NPEU Brand</vt:lpstr>
      <vt:lpstr>PowerPoint Presentation</vt:lpstr>
      <vt:lpstr>Figure 6.1: Number of women who died by suicide during pregnancy or up to one year after pregnancy, by timing of death and known loss, UK and Ireland 2021-23</vt:lpstr>
      <vt:lpstr>Figure 6.2: Number of women who died from substance use during pregnancy or up to one year after pregnancy, by timing of death and known loss, UK and Ireland 2021-23</vt:lpstr>
      <vt:lpstr>Figure 2.7: Proportion of maternal deaths by cause, amongst women who died between six weeks and one year after the end of pregnancy, UK 2021-23</vt:lpstr>
      <vt:lpstr>Teenage Suicides</vt:lpstr>
      <vt:lpstr>Suicide – mode of death</vt:lpstr>
      <vt:lpstr>PowerPoint Presentation</vt:lpstr>
      <vt:lpstr>PowerPoint Presentation</vt:lpstr>
      <vt:lpstr>Existing guidance </vt:lpstr>
      <vt:lpstr>PowerPoint Presentation</vt:lpstr>
      <vt:lpstr>New recommendation</vt:lpstr>
      <vt:lpstr>PowerPoint Presentation</vt:lpstr>
      <vt:lpstr>Existing guidance - Face-to-face risk assessment </vt:lpstr>
      <vt:lpstr>Existing guidance </vt:lpstr>
      <vt:lpstr>PowerPoint Presentation</vt:lpstr>
      <vt:lpstr>Existing guidance </vt:lpstr>
      <vt:lpstr>PowerPoint Presentation</vt:lpstr>
      <vt:lpstr>How we can do better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 Knight</dc:creator>
  <cp:lastModifiedBy>Allison Felker</cp:lastModifiedBy>
  <cp:revision>587</cp:revision>
  <dcterms:created xsi:type="dcterms:W3CDTF">2019-11-06T16:53:38Z</dcterms:created>
  <dcterms:modified xsi:type="dcterms:W3CDTF">2025-10-01T09:46:04Z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